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6" r:id="rId2"/>
    <p:sldId id="257" r:id="rId3"/>
  </p:sldIdLst>
  <p:sldSz cx="10691813" cy="7559675"/>
  <p:notesSz cx="9144000" cy="6858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649" userDrawn="1">
          <p15:clr>
            <a:srgbClr val="A4A3A4"/>
          </p15:clr>
        </p15:guide>
        <p15:guide id="2" pos="673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743"/>
    <a:srgbClr val="E4E5E3"/>
    <a:srgbClr val="008C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4240"/>
    <p:restoredTop sz="94869"/>
  </p:normalViewPr>
  <p:slideViewPr>
    <p:cSldViewPr snapToGrid="0" snapToObjects="1">
      <p:cViewPr varScale="1">
        <p:scale>
          <a:sx n="83" d="100"/>
          <a:sy n="83" d="100"/>
        </p:scale>
        <p:origin x="1770" y="66"/>
      </p:cViewPr>
      <p:guideLst>
        <p:guide orient="horz" pos="4649"/>
        <p:guide pos="6735"/>
      </p:guideLst>
    </p:cSldViewPr>
  </p:slideViewPr>
  <p:notesTextViewPr>
    <p:cViewPr>
      <p:scale>
        <a:sx n="155" d="100"/>
        <a:sy n="15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1"/>
            <a:ext cx="3962400" cy="344091"/>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5179484" y="1"/>
            <a:ext cx="3962400" cy="344091"/>
          </a:xfrm>
          <a:prstGeom prst="rect">
            <a:avLst/>
          </a:prstGeom>
        </p:spPr>
        <p:txBody>
          <a:bodyPr vert="horz" lIns="91440" tIns="45720" rIns="91440" bIns="45720" rtlCol="0"/>
          <a:lstStyle>
            <a:lvl1pPr algn="r">
              <a:defRPr sz="1200"/>
            </a:lvl1pPr>
          </a:lstStyle>
          <a:p>
            <a:fld id="{7B554B1D-25A0-4C4E-8D66-61FD792F8152}" type="datetimeFigureOut">
              <a:rPr lang="it-IT" smtClean="0"/>
              <a:pPr/>
              <a:t>07/05/2025</a:t>
            </a:fld>
            <a:endParaRPr lang="it-IT"/>
          </a:p>
        </p:txBody>
      </p:sp>
      <p:sp>
        <p:nvSpPr>
          <p:cNvPr id="4" name="Segnaposto immagine diapositiva 3"/>
          <p:cNvSpPr>
            <a:spLocks noGrp="1" noRot="1" noChangeAspect="1"/>
          </p:cNvSpPr>
          <p:nvPr>
            <p:ph type="sldImg" idx="2"/>
          </p:nvPr>
        </p:nvSpPr>
        <p:spPr>
          <a:xfrm>
            <a:off x="2935288" y="857250"/>
            <a:ext cx="3273425" cy="231457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867E09F0-7C80-DB4B-874D-6D5217BD8CFD}" type="slidenum">
              <a:rPr lang="it-IT" smtClean="0"/>
              <a:pPr/>
              <a:t>‹N›</a:t>
            </a:fld>
            <a:endParaRPr lang="it-IT"/>
          </a:p>
        </p:txBody>
      </p:sp>
    </p:spTree>
    <p:extLst>
      <p:ext uri="{BB962C8B-B14F-4D97-AF65-F5344CB8AC3E}">
        <p14:creationId xmlns:p14="http://schemas.microsoft.com/office/powerpoint/2010/main" val="596516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935288" y="857250"/>
            <a:ext cx="3273425" cy="2314575"/>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67E09F0-7C80-DB4B-874D-6D5217BD8CFD}" type="slidenum">
              <a:rPr lang="it-IT" smtClean="0"/>
              <a:pPr/>
              <a:t>1</a:t>
            </a:fld>
            <a:endParaRPr lang="it-IT"/>
          </a:p>
        </p:txBody>
      </p:sp>
    </p:spTree>
    <p:extLst>
      <p:ext uri="{BB962C8B-B14F-4D97-AF65-F5344CB8AC3E}">
        <p14:creationId xmlns:p14="http://schemas.microsoft.com/office/powerpoint/2010/main" val="1189641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935288" y="857250"/>
            <a:ext cx="3273425" cy="2314575"/>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67E09F0-7C80-DB4B-874D-6D5217BD8CFD}" type="slidenum">
              <a:rPr lang="it-IT" smtClean="0"/>
              <a:pPr/>
              <a:t>2</a:t>
            </a:fld>
            <a:endParaRPr lang="it-IT"/>
          </a:p>
        </p:txBody>
      </p:sp>
    </p:spTree>
    <p:extLst>
      <p:ext uri="{BB962C8B-B14F-4D97-AF65-F5344CB8AC3E}">
        <p14:creationId xmlns:p14="http://schemas.microsoft.com/office/powerpoint/2010/main" val="1501830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it-IT" smtClean="0"/>
              <a:t>Fare clic per modificare stile</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4187AAA-1A1A-5A41-A23A-416BD5A1271C}" type="datetimeFigureOut">
              <a:rPr lang="it-IT" smtClean="0"/>
              <a:pPr/>
              <a:t>07/05/2025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0507A63-8A9F-3F42-8AF0-5D64E2E4E0AF}" type="slidenum">
              <a:rPr lang="it-IT" smtClean="0"/>
              <a:pPr/>
              <a:t>‹N›</a:t>
            </a:fld>
            <a:endParaRPr lang="it-IT"/>
          </a:p>
        </p:txBody>
      </p:sp>
    </p:spTree>
    <p:extLst>
      <p:ext uri="{BB962C8B-B14F-4D97-AF65-F5344CB8AC3E}">
        <p14:creationId xmlns:p14="http://schemas.microsoft.com/office/powerpoint/2010/main" val="584522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74187AAA-1A1A-5A41-A23A-416BD5A1271C}" type="datetimeFigureOut">
              <a:rPr lang="it-IT" smtClean="0"/>
              <a:pPr/>
              <a:t>07/05/2025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0507A63-8A9F-3F42-8AF0-5D64E2E4E0AF}" type="slidenum">
              <a:rPr lang="it-IT" smtClean="0"/>
              <a:pPr/>
              <a:t>‹N›</a:t>
            </a:fld>
            <a:endParaRPr lang="it-IT"/>
          </a:p>
        </p:txBody>
      </p:sp>
    </p:spTree>
    <p:extLst>
      <p:ext uri="{BB962C8B-B14F-4D97-AF65-F5344CB8AC3E}">
        <p14:creationId xmlns:p14="http://schemas.microsoft.com/office/powerpoint/2010/main" val="627992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it-IT" smtClean="0"/>
              <a:t>Fare clic per modificare stile</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74187AAA-1A1A-5A41-A23A-416BD5A1271C}" type="datetimeFigureOut">
              <a:rPr lang="it-IT" smtClean="0"/>
              <a:pPr/>
              <a:t>07/05/2025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0507A63-8A9F-3F42-8AF0-5D64E2E4E0AF}" type="slidenum">
              <a:rPr lang="it-IT" smtClean="0"/>
              <a:pPr/>
              <a:t>‹N›</a:t>
            </a:fld>
            <a:endParaRPr lang="it-IT"/>
          </a:p>
        </p:txBody>
      </p:sp>
    </p:spTree>
    <p:extLst>
      <p:ext uri="{BB962C8B-B14F-4D97-AF65-F5344CB8AC3E}">
        <p14:creationId xmlns:p14="http://schemas.microsoft.com/office/powerpoint/2010/main" val="481928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dirty="0"/>
          </a:p>
        </p:txBody>
      </p:sp>
      <p:sp>
        <p:nvSpPr>
          <p:cNvPr id="3" name="Content Placeholder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74187AAA-1A1A-5A41-A23A-416BD5A1271C}" type="datetimeFigureOut">
              <a:rPr lang="it-IT" smtClean="0"/>
              <a:pPr/>
              <a:t>07/05/2025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0507A63-8A9F-3F42-8AF0-5D64E2E4E0AF}" type="slidenum">
              <a:rPr lang="it-IT" smtClean="0"/>
              <a:pPr/>
              <a:t>‹N›</a:t>
            </a:fld>
            <a:endParaRPr lang="it-IT"/>
          </a:p>
        </p:txBody>
      </p:sp>
    </p:spTree>
    <p:extLst>
      <p:ext uri="{BB962C8B-B14F-4D97-AF65-F5344CB8AC3E}">
        <p14:creationId xmlns:p14="http://schemas.microsoft.com/office/powerpoint/2010/main" val="1287726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it-IT" smtClean="0"/>
              <a:t>Fare clic per modificare stile</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74187AAA-1A1A-5A41-A23A-416BD5A1271C}" type="datetimeFigureOut">
              <a:rPr lang="it-IT" smtClean="0"/>
              <a:pPr/>
              <a:t>07/05/2025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0507A63-8A9F-3F42-8AF0-5D64E2E4E0AF}" type="slidenum">
              <a:rPr lang="it-IT" smtClean="0"/>
              <a:pPr/>
              <a:t>‹N›</a:t>
            </a:fld>
            <a:endParaRPr lang="it-IT"/>
          </a:p>
        </p:txBody>
      </p:sp>
    </p:spTree>
    <p:extLst>
      <p:ext uri="{BB962C8B-B14F-4D97-AF65-F5344CB8AC3E}">
        <p14:creationId xmlns:p14="http://schemas.microsoft.com/office/powerpoint/2010/main" val="146533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74187AAA-1A1A-5A41-A23A-416BD5A1271C}" type="datetimeFigureOut">
              <a:rPr lang="it-IT" smtClean="0"/>
              <a:pPr/>
              <a:t>07/05/2025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10507A63-8A9F-3F42-8AF0-5D64E2E4E0AF}" type="slidenum">
              <a:rPr lang="it-IT" smtClean="0"/>
              <a:pPr/>
              <a:t>‹N›</a:t>
            </a:fld>
            <a:endParaRPr lang="it-IT"/>
          </a:p>
        </p:txBody>
      </p:sp>
    </p:spTree>
    <p:extLst>
      <p:ext uri="{BB962C8B-B14F-4D97-AF65-F5344CB8AC3E}">
        <p14:creationId xmlns:p14="http://schemas.microsoft.com/office/powerpoint/2010/main" val="1936060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it-IT" smtClean="0"/>
              <a:t>Fare clic per modificare stile</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736456" y="2761381"/>
            <a:ext cx="4523137" cy="4061576"/>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it-IT" smtClean="0"/>
              <a:t>Fare clic per modificare gli stili del testo dello schema</a:t>
            </a:r>
          </a:p>
        </p:txBody>
      </p:sp>
      <p:sp>
        <p:nvSpPr>
          <p:cNvPr id="6" name="Content Placeholder 5"/>
          <p:cNvSpPr>
            <a:spLocks noGrp="1"/>
          </p:cNvSpPr>
          <p:nvPr>
            <p:ph sz="quarter" idx="4"/>
          </p:nvPr>
        </p:nvSpPr>
        <p:spPr>
          <a:xfrm>
            <a:off x="5412731" y="2761381"/>
            <a:ext cx="4545413" cy="4061576"/>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74187AAA-1A1A-5A41-A23A-416BD5A1271C}" type="datetimeFigureOut">
              <a:rPr lang="it-IT" smtClean="0"/>
              <a:pPr/>
              <a:t>07/05/2025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10507A63-8A9F-3F42-8AF0-5D64E2E4E0AF}" type="slidenum">
              <a:rPr lang="it-IT" smtClean="0"/>
              <a:pPr/>
              <a:t>‹N›</a:t>
            </a:fld>
            <a:endParaRPr lang="it-IT"/>
          </a:p>
        </p:txBody>
      </p:sp>
    </p:spTree>
    <p:extLst>
      <p:ext uri="{BB962C8B-B14F-4D97-AF65-F5344CB8AC3E}">
        <p14:creationId xmlns:p14="http://schemas.microsoft.com/office/powerpoint/2010/main" val="928140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dirty="0"/>
          </a:p>
        </p:txBody>
      </p:sp>
      <p:sp>
        <p:nvSpPr>
          <p:cNvPr id="3" name="Date Placeholder 2"/>
          <p:cNvSpPr>
            <a:spLocks noGrp="1"/>
          </p:cNvSpPr>
          <p:nvPr>
            <p:ph type="dt" sz="half" idx="10"/>
          </p:nvPr>
        </p:nvSpPr>
        <p:spPr/>
        <p:txBody>
          <a:bodyPr/>
          <a:lstStyle/>
          <a:p>
            <a:fld id="{74187AAA-1A1A-5A41-A23A-416BD5A1271C}" type="datetimeFigureOut">
              <a:rPr lang="it-IT" smtClean="0"/>
              <a:pPr/>
              <a:t>07/05/2025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10507A63-8A9F-3F42-8AF0-5D64E2E4E0AF}" type="slidenum">
              <a:rPr lang="it-IT" smtClean="0"/>
              <a:pPr/>
              <a:t>‹N›</a:t>
            </a:fld>
            <a:endParaRPr lang="it-IT"/>
          </a:p>
        </p:txBody>
      </p:sp>
    </p:spTree>
    <p:extLst>
      <p:ext uri="{BB962C8B-B14F-4D97-AF65-F5344CB8AC3E}">
        <p14:creationId xmlns:p14="http://schemas.microsoft.com/office/powerpoint/2010/main" val="1892430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187AAA-1A1A-5A41-A23A-416BD5A1271C}" type="datetimeFigureOut">
              <a:rPr lang="it-IT" smtClean="0"/>
              <a:pPr/>
              <a:t>07/05/2025</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10507A63-8A9F-3F42-8AF0-5D64E2E4E0AF}" type="slidenum">
              <a:rPr lang="it-IT" smtClean="0"/>
              <a:pPr/>
              <a:t>‹N›</a:t>
            </a:fld>
            <a:endParaRPr lang="it-IT"/>
          </a:p>
        </p:txBody>
      </p:sp>
    </p:spTree>
    <p:extLst>
      <p:ext uri="{BB962C8B-B14F-4D97-AF65-F5344CB8AC3E}">
        <p14:creationId xmlns:p14="http://schemas.microsoft.com/office/powerpoint/2010/main" val="1449228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it-IT" smtClean="0"/>
              <a:t>Fare clic per modificare stile</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74187AAA-1A1A-5A41-A23A-416BD5A1271C}" type="datetimeFigureOut">
              <a:rPr lang="it-IT" smtClean="0"/>
              <a:pPr/>
              <a:t>07/05/2025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10507A63-8A9F-3F42-8AF0-5D64E2E4E0AF}" type="slidenum">
              <a:rPr lang="it-IT" smtClean="0"/>
              <a:pPr/>
              <a:t>‹N›</a:t>
            </a:fld>
            <a:endParaRPr lang="it-IT"/>
          </a:p>
        </p:txBody>
      </p:sp>
    </p:spTree>
    <p:extLst>
      <p:ext uri="{BB962C8B-B14F-4D97-AF65-F5344CB8AC3E}">
        <p14:creationId xmlns:p14="http://schemas.microsoft.com/office/powerpoint/2010/main" val="989241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it-IT" smtClean="0"/>
              <a:t>Fare clic per modificare stile</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it-IT" smtClean="0"/>
              <a:t>Trascinare l'immagine su un segnaposto o fare clic sull'icona per aggiungerla</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74187AAA-1A1A-5A41-A23A-416BD5A1271C}" type="datetimeFigureOut">
              <a:rPr lang="it-IT" smtClean="0"/>
              <a:pPr/>
              <a:t>07/05/2025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10507A63-8A9F-3F42-8AF0-5D64E2E4E0AF}" type="slidenum">
              <a:rPr lang="it-IT" smtClean="0"/>
              <a:pPr/>
              <a:t>‹N›</a:t>
            </a:fld>
            <a:endParaRPr lang="it-IT"/>
          </a:p>
        </p:txBody>
      </p:sp>
    </p:spTree>
    <p:extLst>
      <p:ext uri="{BB962C8B-B14F-4D97-AF65-F5344CB8AC3E}">
        <p14:creationId xmlns:p14="http://schemas.microsoft.com/office/powerpoint/2010/main" val="1012836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it-IT" smtClean="0"/>
              <a:t>Fare clic per modificare stile</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74187AAA-1A1A-5A41-A23A-416BD5A1271C}" type="datetimeFigureOut">
              <a:rPr lang="it-IT" smtClean="0"/>
              <a:pPr/>
              <a:t>07/05/2025</a:t>
            </a:fld>
            <a:endParaRPr lang="it-IT"/>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10507A63-8A9F-3F42-8AF0-5D64E2E4E0AF}" type="slidenum">
              <a:rPr lang="it-IT" smtClean="0"/>
              <a:pPr/>
              <a:t>‹N›</a:t>
            </a:fld>
            <a:endParaRPr lang="it-IT"/>
          </a:p>
        </p:txBody>
      </p:sp>
    </p:spTree>
    <p:extLst>
      <p:ext uri="{BB962C8B-B14F-4D97-AF65-F5344CB8AC3E}">
        <p14:creationId xmlns:p14="http://schemas.microsoft.com/office/powerpoint/2010/main" val="8466212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urp@smatteo.pv.it" TargetMode="External"/><Relationship Id="rId3" Type="http://schemas.openxmlformats.org/officeDocument/2006/relationships/hyperlink" Target="http://www.sanmatteo.org/" TargetMode="External"/><Relationship Id="rId7"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hyperlink" Target="mailto:ambureum@smatteo.pv.it" TargetMode="External"/><Relationship Id="rId4" Type="http://schemas.openxmlformats.org/officeDocument/2006/relationships/hyperlink" Target="mailto:reuma@smatteo.pv.i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743"/>
        </a:solidFill>
        <a:effectLst/>
      </p:bgPr>
    </p:bg>
    <p:spTree>
      <p:nvGrpSpPr>
        <p:cNvPr id="1" name=""/>
        <p:cNvGrpSpPr/>
        <p:nvPr/>
      </p:nvGrpSpPr>
      <p:grpSpPr>
        <a:xfrm>
          <a:off x="0" y="0"/>
          <a:ext cx="0" cy="0"/>
          <a:chOff x="0" y="0"/>
          <a:chExt cx="0" cy="0"/>
        </a:xfrm>
      </p:grpSpPr>
      <p:sp>
        <p:nvSpPr>
          <p:cNvPr id="8" name="Rettangolo 7"/>
          <p:cNvSpPr>
            <a:spLocks/>
          </p:cNvSpPr>
          <p:nvPr/>
        </p:nvSpPr>
        <p:spPr>
          <a:xfrm>
            <a:off x="7280055" y="179837"/>
            <a:ext cx="3221999" cy="720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229085" tIns="229085" rIns="229085" bIns="229085" rtlCol="0" anchor="ctr"/>
          <a:lstStyle/>
          <a:p>
            <a:pPr algn="ctr"/>
            <a:endParaRPr lang="it-IT" sz="1273"/>
          </a:p>
        </p:txBody>
      </p:sp>
      <p:cxnSp>
        <p:nvCxnSpPr>
          <p:cNvPr id="6" name="Connettore 1 5"/>
          <p:cNvCxnSpPr/>
          <p:nvPr/>
        </p:nvCxnSpPr>
        <p:spPr>
          <a:xfrm>
            <a:off x="7127629" y="0"/>
            <a:ext cx="0" cy="7559675"/>
          </a:xfrm>
          <a:prstGeom prst="line">
            <a:avLst/>
          </a:prstGeom>
          <a:ln w="9525">
            <a:solidFill>
              <a:srgbClr val="C00000"/>
            </a:solidFill>
            <a:prstDash val="sysDash"/>
          </a:ln>
        </p:spPr>
        <p:style>
          <a:lnRef idx="1">
            <a:schemeClr val="accent1"/>
          </a:lnRef>
          <a:fillRef idx="0">
            <a:schemeClr val="accent1"/>
          </a:fillRef>
          <a:effectRef idx="0">
            <a:schemeClr val="accent1"/>
          </a:effectRef>
          <a:fontRef idx="minor">
            <a:schemeClr val="tx1"/>
          </a:fontRef>
        </p:style>
      </p:cxnSp>
      <p:cxnSp>
        <p:nvCxnSpPr>
          <p:cNvPr id="10" name="Connettore 1 9"/>
          <p:cNvCxnSpPr/>
          <p:nvPr/>
        </p:nvCxnSpPr>
        <p:spPr>
          <a:xfrm>
            <a:off x="3554871" y="0"/>
            <a:ext cx="0" cy="7559675"/>
          </a:xfrm>
          <a:prstGeom prst="line">
            <a:avLst/>
          </a:prstGeom>
          <a:ln w="9525">
            <a:solidFill>
              <a:srgbClr val="C00000"/>
            </a:solidFill>
            <a:prstDash val="sysDash"/>
          </a:ln>
        </p:spPr>
        <p:style>
          <a:lnRef idx="1">
            <a:schemeClr val="accent1"/>
          </a:lnRef>
          <a:fillRef idx="0">
            <a:schemeClr val="accent1"/>
          </a:fillRef>
          <a:effectRef idx="0">
            <a:schemeClr val="accent1"/>
          </a:effectRef>
          <a:fontRef idx="minor">
            <a:schemeClr val="tx1"/>
          </a:fontRef>
        </p:style>
      </p:cxnSp>
      <p:sp>
        <p:nvSpPr>
          <p:cNvPr id="13" name="Rettangolo 12"/>
          <p:cNvSpPr>
            <a:spLocks/>
          </p:cNvSpPr>
          <p:nvPr/>
        </p:nvSpPr>
        <p:spPr>
          <a:xfrm>
            <a:off x="3725444" y="179999"/>
            <a:ext cx="3221999" cy="720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229085" tIns="229085" rIns="229085" bIns="229085" rtlCol="0" anchor="ctr"/>
          <a:lstStyle/>
          <a:p>
            <a:pPr algn="ctr"/>
            <a:endParaRPr lang="it-IT" sz="1273"/>
          </a:p>
        </p:txBody>
      </p:sp>
      <p:sp>
        <p:nvSpPr>
          <p:cNvPr id="29" name="Rettangolo 28"/>
          <p:cNvSpPr/>
          <p:nvPr/>
        </p:nvSpPr>
        <p:spPr>
          <a:xfrm>
            <a:off x="3724964" y="174050"/>
            <a:ext cx="3221999" cy="5316089"/>
          </a:xfrm>
          <a:prstGeom prst="rect">
            <a:avLst/>
          </a:prstGeom>
          <a:solidFill>
            <a:srgbClr val="E4E5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 name="CasellaDiTesto 31"/>
          <p:cNvSpPr txBox="1"/>
          <p:nvPr/>
        </p:nvSpPr>
        <p:spPr>
          <a:xfrm>
            <a:off x="3724484" y="4924178"/>
            <a:ext cx="3218905" cy="578959"/>
          </a:xfrm>
          <a:prstGeom prst="rect">
            <a:avLst/>
          </a:prstGeom>
          <a:noFill/>
        </p:spPr>
        <p:txBody>
          <a:bodyPr wrap="square" lIns="180000" tIns="180000" rIns="180000" bIns="180000" rtlCol="0">
            <a:spAutoFit/>
          </a:bodyPr>
          <a:lstStyle/>
          <a:p>
            <a:pPr algn="ctr"/>
            <a:r>
              <a:rPr lang="it-IT" sz="1100" dirty="0" smtClean="0">
                <a:ea typeface="Helvetica Light" charset="0"/>
                <a:cs typeface="Helvetica Light" charset="0"/>
                <a:hlinkClick r:id="rId3"/>
              </a:rPr>
              <a:t>www.sanmatteo.org</a:t>
            </a:r>
            <a:r>
              <a:rPr lang="it-IT" sz="1400" dirty="0" smtClean="0">
                <a:ea typeface="Helvetica Light" charset="0"/>
                <a:cs typeface="Helvetica Light" charset="0"/>
              </a:rPr>
              <a:t> </a:t>
            </a:r>
            <a:endParaRPr lang="it-IT" sz="1400" dirty="0">
              <a:ea typeface="Helvetica Light" charset="0"/>
              <a:cs typeface="Helvetica Light" charset="0"/>
            </a:endParaRPr>
          </a:p>
        </p:txBody>
      </p:sp>
      <p:sp>
        <p:nvSpPr>
          <p:cNvPr id="33" name="CasellaDiTesto 32"/>
          <p:cNvSpPr txBox="1"/>
          <p:nvPr/>
        </p:nvSpPr>
        <p:spPr>
          <a:xfrm>
            <a:off x="3725041" y="183340"/>
            <a:ext cx="3222000" cy="4133779"/>
          </a:xfrm>
          <a:prstGeom prst="rect">
            <a:avLst/>
          </a:prstGeom>
          <a:noFill/>
        </p:spPr>
        <p:txBody>
          <a:bodyPr wrap="square" lIns="180000" tIns="180000" rIns="180000" bIns="180000" rtlCol="0">
            <a:spAutoFit/>
          </a:bodyPr>
          <a:lstStyle/>
          <a:p>
            <a:r>
              <a:rPr lang="it-IT" sz="1400" b="1" dirty="0" smtClean="0">
                <a:solidFill>
                  <a:srgbClr val="007743"/>
                </a:solidFill>
                <a:ea typeface="Helvetica" charset="0"/>
                <a:cs typeface="Helvetica" charset="0"/>
              </a:rPr>
              <a:t>Come Contattarci</a:t>
            </a:r>
            <a:endParaRPr lang="it-IT" sz="1400" dirty="0" smtClean="0">
              <a:ea typeface="Helvetica Light" charset="0"/>
              <a:cs typeface="Helvetica Light" charset="0"/>
            </a:endParaRPr>
          </a:p>
          <a:p>
            <a:endParaRPr lang="it-IT" sz="1100" dirty="0" smtClean="0">
              <a:ea typeface="Helvetica Light" charset="0"/>
              <a:cs typeface="Helvetica Light" charset="0"/>
            </a:endParaRPr>
          </a:p>
          <a:p>
            <a:endParaRPr lang="it-IT" sz="1100" dirty="0" smtClean="0">
              <a:ea typeface="Helvetica Light" charset="0"/>
              <a:cs typeface="Helvetica Light" charset="0"/>
            </a:endParaRPr>
          </a:p>
          <a:p>
            <a:r>
              <a:rPr lang="it-IT" sz="1100" b="1" dirty="0" smtClean="0"/>
              <a:t>Segreteria</a:t>
            </a:r>
          </a:p>
          <a:p>
            <a:r>
              <a:rPr lang="it-IT" sz="1100" dirty="0" smtClean="0"/>
              <a:t>Tel. 0382.502419</a:t>
            </a:r>
            <a:endParaRPr lang="it-IT" sz="1100" dirty="0"/>
          </a:p>
          <a:p>
            <a:r>
              <a:rPr lang="it-IT" sz="1100" b="1" dirty="0"/>
              <a:t> </a:t>
            </a:r>
            <a:endParaRPr lang="it-IT" sz="1100" dirty="0"/>
          </a:p>
          <a:p>
            <a:r>
              <a:rPr lang="it-IT" sz="1100" b="1" dirty="0" smtClean="0"/>
              <a:t>Coordinatore</a:t>
            </a:r>
          </a:p>
          <a:p>
            <a:r>
              <a:rPr lang="it-IT" sz="1100" dirty="0" smtClean="0"/>
              <a:t>Tel</a:t>
            </a:r>
            <a:r>
              <a:rPr lang="it-IT" sz="1100" dirty="0"/>
              <a:t>. </a:t>
            </a:r>
            <a:r>
              <a:rPr lang="it-IT" sz="1100" dirty="0" smtClean="0"/>
              <a:t>0382.502931 </a:t>
            </a:r>
            <a:r>
              <a:rPr lang="it-IT" sz="1100" dirty="0"/>
              <a:t>(Gianfranco </a:t>
            </a:r>
            <a:r>
              <a:rPr lang="it-IT" sz="1100" dirty="0" err="1" smtClean="0"/>
              <a:t>Cucurachi</a:t>
            </a:r>
            <a:r>
              <a:rPr lang="it-IT" sz="1100" dirty="0" smtClean="0"/>
              <a:t>)</a:t>
            </a:r>
          </a:p>
          <a:p>
            <a:r>
              <a:rPr lang="it-IT" sz="1100" dirty="0" smtClean="0"/>
              <a:t>Tel. 0382.502948 (</a:t>
            </a:r>
            <a:r>
              <a:rPr lang="it-IT" sz="1100" dirty="0">
                <a:ea typeface="Helvetica Light" charset="0"/>
                <a:cs typeface="Helvetica Light" charset="0"/>
              </a:rPr>
              <a:t>Laura </a:t>
            </a:r>
            <a:r>
              <a:rPr lang="it-IT" sz="1100" dirty="0" smtClean="0">
                <a:ea typeface="Helvetica Light" charset="0"/>
                <a:cs typeface="Helvetica Light" charset="0"/>
              </a:rPr>
              <a:t>Vecchio</a:t>
            </a:r>
            <a:r>
              <a:rPr lang="it-IT" sz="1100" dirty="0" smtClean="0"/>
              <a:t>)  </a:t>
            </a:r>
            <a:r>
              <a:rPr lang="it-IT" sz="1100" b="1" dirty="0"/>
              <a:t> </a:t>
            </a:r>
            <a:endParaRPr lang="it-IT" sz="1100" dirty="0"/>
          </a:p>
          <a:p>
            <a:r>
              <a:rPr lang="it-IT" sz="1100" b="1" dirty="0"/>
              <a:t> </a:t>
            </a:r>
            <a:endParaRPr lang="it-IT" sz="1100" dirty="0"/>
          </a:p>
          <a:p>
            <a:r>
              <a:rPr lang="it-IT" sz="1100" b="1" dirty="0" smtClean="0"/>
              <a:t>Reparto </a:t>
            </a:r>
            <a:r>
              <a:rPr lang="it-IT" sz="1100" b="1" dirty="0"/>
              <a:t>	</a:t>
            </a:r>
            <a:endParaRPr lang="it-IT" sz="1100" b="1" dirty="0" smtClean="0"/>
          </a:p>
          <a:p>
            <a:r>
              <a:rPr lang="it-IT" sz="1100" dirty="0" smtClean="0"/>
              <a:t>Tel</a:t>
            </a:r>
            <a:r>
              <a:rPr lang="it-IT" sz="1100" dirty="0"/>
              <a:t>. </a:t>
            </a:r>
            <a:r>
              <a:rPr lang="it-IT" sz="1100" dirty="0" smtClean="0"/>
              <a:t>0382.502258 (Medici)</a:t>
            </a:r>
            <a:endParaRPr lang="it-IT" sz="1100" dirty="0"/>
          </a:p>
          <a:p>
            <a:r>
              <a:rPr lang="it-IT" sz="1100" dirty="0" smtClean="0"/>
              <a:t>Tel</a:t>
            </a:r>
            <a:r>
              <a:rPr lang="it-IT" sz="1100" dirty="0"/>
              <a:t>. </a:t>
            </a:r>
            <a:r>
              <a:rPr lang="it-IT" sz="1100" dirty="0" smtClean="0"/>
              <a:t>0382.502594 </a:t>
            </a:r>
            <a:r>
              <a:rPr lang="it-IT" sz="1100" dirty="0"/>
              <a:t>(</a:t>
            </a:r>
            <a:r>
              <a:rPr lang="it-IT" sz="1100" dirty="0" smtClean="0"/>
              <a:t>Infermieri)</a:t>
            </a:r>
            <a:endParaRPr lang="it-IT" sz="1100" dirty="0"/>
          </a:p>
          <a:p>
            <a:r>
              <a:rPr lang="it-IT" sz="1100" dirty="0">
                <a:ea typeface="Helvetica Light" charset="0"/>
                <a:cs typeface="Helvetica Light" charset="0"/>
                <a:hlinkClick r:id="rId4"/>
              </a:rPr>
              <a:t>reuma@smatteo.pv.it</a:t>
            </a:r>
            <a:r>
              <a:rPr lang="it-IT" sz="1100" b="1" dirty="0" smtClean="0"/>
              <a:t> </a:t>
            </a:r>
          </a:p>
          <a:p>
            <a:r>
              <a:rPr lang="it-IT" sz="1100" b="1" dirty="0"/>
              <a:t> </a:t>
            </a:r>
            <a:endParaRPr lang="it-IT" sz="1100" dirty="0"/>
          </a:p>
          <a:p>
            <a:r>
              <a:rPr lang="it-IT" sz="1100" b="1" dirty="0" err="1"/>
              <a:t>Day</a:t>
            </a:r>
            <a:r>
              <a:rPr lang="it-IT" sz="1100" b="1" dirty="0"/>
              <a:t> </a:t>
            </a:r>
            <a:r>
              <a:rPr lang="it-IT" sz="1100" b="1" dirty="0" smtClean="0"/>
              <a:t>Hospital </a:t>
            </a:r>
          </a:p>
          <a:p>
            <a:r>
              <a:rPr lang="it-IT" sz="1100" dirty="0" smtClean="0"/>
              <a:t>Tel</a:t>
            </a:r>
            <a:r>
              <a:rPr lang="it-IT" sz="1100" dirty="0"/>
              <a:t>. </a:t>
            </a:r>
            <a:r>
              <a:rPr lang="it-IT" sz="1100" dirty="0" smtClean="0"/>
              <a:t>0382.502948</a:t>
            </a:r>
            <a:endParaRPr lang="it-IT" sz="1100" dirty="0"/>
          </a:p>
          <a:p>
            <a:r>
              <a:rPr lang="it-IT" sz="1100" dirty="0" smtClean="0"/>
              <a:t>Fax 0382.503140</a:t>
            </a:r>
            <a:endParaRPr lang="it-IT" sz="1100" dirty="0"/>
          </a:p>
          <a:p>
            <a:r>
              <a:rPr lang="it-IT" sz="1100" dirty="0"/>
              <a:t> </a:t>
            </a:r>
          </a:p>
          <a:p>
            <a:r>
              <a:rPr lang="it-IT" sz="1100" b="1" dirty="0"/>
              <a:t>Ambulatori  	</a:t>
            </a:r>
            <a:endParaRPr lang="it-IT" sz="1100" b="1" dirty="0" smtClean="0"/>
          </a:p>
          <a:p>
            <a:r>
              <a:rPr lang="it-IT" sz="1100" dirty="0" smtClean="0"/>
              <a:t>Tel</a:t>
            </a:r>
            <a:r>
              <a:rPr lang="it-IT" sz="1100" dirty="0"/>
              <a:t>. </a:t>
            </a:r>
            <a:r>
              <a:rPr lang="it-IT" sz="1100" dirty="0" smtClean="0"/>
              <a:t>0382.502595</a:t>
            </a:r>
          </a:p>
          <a:p>
            <a:r>
              <a:rPr lang="it-IT" sz="1100" dirty="0" smtClean="0">
                <a:ea typeface="Helvetica Light" charset="0"/>
                <a:cs typeface="Helvetica Light" charset="0"/>
                <a:hlinkClick r:id="rId5"/>
              </a:rPr>
              <a:t>ambureum@smatteo.pv.it</a:t>
            </a:r>
            <a:r>
              <a:rPr lang="it-IT" sz="1100" dirty="0" smtClean="0">
                <a:latin typeface="Helvetica Light" charset="0"/>
                <a:ea typeface="Helvetica Light" charset="0"/>
                <a:cs typeface="Helvetica Light" charset="0"/>
              </a:rPr>
              <a:t> </a:t>
            </a:r>
            <a:endParaRPr lang="it-IT" sz="1200" dirty="0">
              <a:latin typeface="Helvetica Light" charset="0"/>
              <a:ea typeface="Helvetica Light" charset="0"/>
              <a:cs typeface="Helvetica Light" charset="0"/>
            </a:endParaRPr>
          </a:p>
        </p:txBody>
      </p:sp>
      <p:sp>
        <p:nvSpPr>
          <p:cNvPr id="15" name="CasellaDiTesto 14"/>
          <p:cNvSpPr txBox="1"/>
          <p:nvPr/>
        </p:nvSpPr>
        <p:spPr>
          <a:xfrm>
            <a:off x="7291332" y="499753"/>
            <a:ext cx="3220721" cy="917513"/>
          </a:xfrm>
          <a:prstGeom prst="rect">
            <a:avLst/>
          </a:prstGeom>
          <a:noFill/>
        </p:spPr>
        <p:txBody>
          <a:bodyPr wrap="square" lIns="180000" tIns="180000" rIns="180000" bIns="180000" rtlCol="0">
            <a:spAutoFit/>
          </a:bodyPr>
          <a:lstStyle/>
          <a:p>
            <a:pPr algn="ctr"/>
            <a:r>
              <a:rPr lang="it-IT" b="1" dirty="0" smtClean="0">
                <a:solidFill>
                  <a:srgbClr val="007743"/>
                </a:solidFill>
                <a:ea typeface="Helvetica" charset="0"/>
                <a:cs typeface="Helvetica" panose="020B0604020202020204" pitchFamily="34" charset="0"/>
              </a:rPr>
              <a:t>Carta di Accoglienza</a:t>
            </a:r>
          </a:p>
          <a:p>
            <a:pPr algn="ctr"/>
            <a:r>
              <a:rPr lang="it-IT" b="1" dirty="0">
                <a:solidFill>
                  <a:srgbClr val="007743"/>
                </a:solidFill>
                <a:ea typeface="Helvetica" charset="0"/>
                <a:cs typeface="Helvetica" panose="020B0604020202020204" pitchFamily="34" charset="0"/>
              </a:rPr>
              <a:t>p</a:t>
            </a:r>
            <a:r>
              <a:rPr lang="it-IT" b="1" dirty="0" smtClean="0">
                <a:solidFill>
                  <a:srgbClr val="007743"/>
                </a:solidFill>
                <a:ea typeface="Helvetica" charset="0"/>
                <a:cs typeface="Helvetica" panose="020B0604020202020204" pitchFamily="34" charset="0"/>
              </a:rPr>
              <a:t>er pazienti e loro familiari</a:t>
            </a:r>
            <a:endParaRPr lang="it-IT" b="1" dirty="0">
              <a:solidFill>
                <a:srgbClr val="007743"/>
              </a:solidFill>
              <a:ea typeface="Helvetica" charset="0"/>
              <a:cs typeface="Helvetica" panose="020B0604020202020204" pitchFamily="34" charset="0"/>
            </a:endParaRPr>
          </a:p>
        </p:txBody>
      </p:sp>
      <p:sp>
        <p:nvSpPr>
          <p:cNvPr id="16" name="CasellaDiTesto 15"/>
          <p:cNvSpPr txBox="1"/>
          <p:nvPr/>
        </p:nvSpPr>
        <p:spPr>
          <a:xfrm>
            <a:off x="7280054" y="1634831"/>
            <a:ext cx="3241999" cy="2797859"/>
          </a:xfrm>
          <a:prstGeom prst="rect">
            <a:avLst/>
          </a:prstGeom>
          <a:noFill/>
        </p:spPr>
        <p:txBody>
          <a:bodyPr wrap="square" lIns="180000" tIns="0" rIns="180000" bIns="180000" rtlCol="0">
            <a:spAutoFit/>
          </a:bodyPr>
          <a:lstStyle/>
          <a:p>
            <a:pPr algn="ctr"/>
            <a:r>
              <a:rPr lang="it-IT" sz="1400" b="1" dirty="0">
                <a:cs typeface="Helvetica" panose="020B0604020202020204" pitchFamily="34" charset="0"/>
              </a:rPr>
              <a:t>S</a:t>
            </a:r>
            <a:r>
              <a:rPr lang="it-IT" sz="1400" b="1" dirty="0" smtClean="0">
                <a:cs typeface="Helvetica" panose="020B0604020202020204" pitchFamily="34" charset="0"/>
              </a:rPr>
              <a:t>.C. REUMATOLOGIA</a:t>
            </a:r>
            <a:endParaRPr lang="it-IT" sz="1400" b="1" dirty="0" smtClean="0">
              <a:ea typeface="Helvetica Light" charset="0"/>
              <a:cs typeface="Helvetica" panose="020B0604020202020204" pitchFamily="34" charset="0"/>
            </a:endParaRPr>
          </a:p>
          <a:p>
            <a:pPr algn="ctr"/>
            <a:endParaRPr lang="it-IT" sz="1400" dirty="0" smtClean="0">
              <a:ea typeface="Helvetica Light" charset="0"/>
              <a:cs typeface="Helvetica" panose="020B0604020202020204" pitchFamily="34" charset="0"/>
            </a:endParaRPr>
          </a:p>
          <a:p>
            <a:pPr algn="ctr"/>
            <a:r>
              <a:rPr lang="it-IT" sz="1400" i="1" dirty="0" smtClean="0">
                <a:ea typeface="Helvetica Light" charset="0"/>
                <a:cs typeface="Helvetica" panose="020B0604020202020204" pitchFamily="34" charset="0"/>
              </a:rPr>
              <a:t>Dipartimento </a:t>
            </a:r>
            <a:r>
              <a:rPr lang="it-IT" sz="1400" i="1" dirty="0" smtClean="0">
                <a:cs typeface="Helvetica" panose="020B0604020202020204" pitchFamily="34" charset="0"/>
              </a:rPr>
              <a:t>Medico</a:t>
            </a:r>
            <a:endParaRPr lang="it-IT" sz="1400" i="1" dirty="0" smtClean="0">
              <a:ea typeface="Helvetica Light" charset="0"/>
              <a:cs typeface="Helvetica" panose="020B0604020202020204" pitchFamily="34" charset="0"/>
            </a:endParaRPr>
          </a:p>
          <a:p>
            <a:pPr algn="ctr"/>
            <a:endParaRPr lang="it-IT" sz="1400" dirty="0">
              <a:ea typeface="Helvetica Light" charset="0"/>
              <a:cs typeface="Helvetica" panose="020B0604020202020204" pitchFamily="34" charset="0"/>
            </a:endParaRPr>
          </a:p>
          <a:p>
            <a:pPr marL="86995" algn="ctr">
              <a:lnSpc>
                <a:spcPct val="100000"/>
              </a:lnSpc>
              <a:spcBef>
                <a:spcPts val="5"/>
              </a:spcBef>
            </a:pPr>
            <a:r>
              <a:rPr lang="it-IT" sz="1400" spc="-10" dirty="0">
                <a:cs typeface="Calibri"/>
              </a:rPr>
              <a:t>DIRETTORE</a:t>
            </a:r>
            <a:r>
              <a:rPr lang="it-IT" sz="1400" spc="5" dirty="0">
                <a:cs typeface="Calibri"/>
              </a:rPr>
              <a:t> </a:t>
            </a:r>
            <a:r>
              <a:rPr lang="it-IT" sz="1400" i="1" spc="5" dirty="0">
                <a:cs typeface="Calibri"/>
              </a:rPr>
              <a:t>ad interim</a:t>
            </a:r>
            <a:endParaRPr lang="it-IT" sz="1400" dirty="0">
              <a:cs typeface="Calibri"/>
            </a:endParaRPr>
          </a:p>
          <a:p>
            <a:pPr algn="ctr"/>
            <a:r>
              <a:rPr lang="it-IT" sz="1400" dirty="0" smtClean="0">
                <a:ea typeface="Helvetica Light" charset="0"/>
                <a:cs typeface="Helvetica" panose="020B0604020202020204" pitchFamily="34" charset="0"/>
              </a:rPr>
              <a:t>Prof. Raffaele Bruno</a:t>
            </a:r>
          </a:p>
          <a:p>
            <a:pPr algn="ctr"/>
            <a:endParaRPr lang="it-IT" sz="1400" dirty="0">
              <a:ea typeface="Helvetica Light" charset="0"/>
              <a:cs typeface="Helvetica" panose="020B0604020202020204" pitchFamily="34" charset="0"/>
            </a:endParaRPr>
          </a:p>
          <a:p>
            <a:pPr algn="ctr"/>
            <a:r>
              <a:rPr lang="it-IT" sz="1400" dirty="0" smtClean="0">
                <a:cs typeface="Helvetica" panose="020B0604020202020204" pitchFamily="34" charset="0"/>
              </a:rPr>
              <a:t>Sedi: </a:t>
            </a:r>
          </a:p>
          <a:p>
            <a:pPr marL="171450" indent="-171450" algn="ctr">
              <a:buFont typeface="Arial" panose="020B0604020202020204" pitchFamily="34" charset="0"/>
              <a:buChar char="•"/>
            </a:pPr>
            <a:r>
              <a:rPr lang="it-IT" sz="1400" dirty="0" smtClean="0">
                <a:cs typeface="Helvetica" panose="020B0604020202020204" pitchFamily="34" charset="0"/>
              </a:rPr>
              <a:t>Reparto</a:t>
            </a:r>
            <a:r>
              <a:rPr lang="it-IT" sz="1400" dirty="0">
                <a:cs typeface="Helvetica" panose="020B0604020202020204" pitchFamily="34" charset="0"/>
              </a:rPr>
              <a:t>: Padiglione </a:t>
            </a:r>
            <a:r>
              <a:rPr lang="it-IT" sz="1400" dirty="0" smtClean="0">
                <a:cs typeface="Helvetica" panose="020B0604020202020204" pitchFamily="34" charset="0"/>
              </a:rPr>
              <a:t>43 – DEA,</a:t>
            </a:r>
          </a:p>
          <a:p>
            <a:pPr algn="ctr"/>
            <a:r>
              <a:rPr lang="it-IT" sz="1400" dirty="0" smtClean="0">
                <a:cs typeface="Helvetica" panose="020B0604020202020204" pitchFamily="34" charset="0"/>
              </a:rPr>
              <a:t>Piano 4, Torre B</a:t>
            </a:r>
          </a:p>
          <a:p>
            <a:pPr marL="171450" indent="-171450" algn="ctr">
              <a:buFont typeface="Arial" panose="020B0604020202020204" pitchFamily="34" charset="0"/>
              <a:buChar char="•"/>
            </a:pPr>
            <a:r>
              <a:rPr lang="it-IT" sz="1400" dirty="0" smtClean="0">
                <a:cs typeface="Helvetica" panose="020B0604020202020204" pitchFamily="34" charset="0"/>
              </a:rPr>
              <a:t>Ambulatori/</a:t>
            </a:r>
            <a:r>
              <a:rPr lang="it-IT" sz="1400" dirty="0" err="1" smtClean="0">
                <a:cs typeface="Helvetica" panose="020B0604020202020204" pitchFamily="34" charset="0"/>
              </a:rPr>
              <a:t>Day</a:t>
            </a:r>
            <a:r>
              <a:rPr lang="it-IT" sz="1400" dirty="0" smtClean="0">
                <a:cs typeface="Helvetica" panose="020B0604020202020204" pitchFamily="34" charset="0"/>
              </a:rPr>
              <a:t> hospital/Direzione: Padiglione n. 32, </a:t>
            </a:r>
            <a:r>
              <a:rPr lang="it-IT" sz="1400" dirty="0">
                <a:cs typeface="Helvetica" panose="020B0604020202020204" pitchFamily="34" charset="0"/>
              </a:rPr>
              <a:t>Piano </a:t>
            </a:r>
            <a:r>
              <a:rPr lang="it-IT" sz="1400" dirty="0" smtClean="0">
                <a:cs typeface="Helvetica" panose="020B0604020202020204" pitchFamily="34" charset="0"/>
              </a:rPr>
              <a:t>4</a:t>
            </a:r>
            <a:endParaRPr lang="it-IT" sz="1400" dirty="0"/>
          </a:p>
        </p:txBody>
      </p:sp>
      <p:sp>
        <p:nvSpPr>
          <p:cNvPr id="38" name="CasellaDiTesto 37"/>
          <p:cNvSpPr txBox="1"/>
          <p:nvPr/>
        </p:nvSpPr>
        <p:spPr>
          <a:xfrm>
            <a:off x="7252644" y="7395542"/>
            <a:ext cx="3565870" cy="123111"/>
          </a:xfrm>
          <a:prstGeom prst="rect">
            <a:avLst/>
          </a:prstGeom>
          <a:noFill/>
        </p:spPr>
        <p:txBody>
          <a:bodyPr wrap="square" lIns="36000" tIns="0" rIns="36000" bIns="0" rtlCol="0">
            <a:spAutoFit/>
          </a:bodyPr>
          <a:lstStyle/>
          <a:p>
            <a:r>
              <a:rPr lang="it-IT" sz="800" b="1" dirty="0" smtClean="0">
                <a:solidFill>
                  <a:schemeClr val="bg1"/>
                </a:solidFill>
                <a:latin typeface="Helvetica" charset="0"/>
                <a:ea typeface="Helvetica" charset="0"/>
                <a:cs typeface="Helvetica" charset="0"/>
              </a:rPr>
              <a:t>www.sanmatteo.org</a:t>
            </a:r>
            <a:endParaRPr lang="it-IT" sz="800" b="1" dirty="0">
              <a:solidFill>
                <a:schemeClr val="bg1"/>
              </a:solidFill>
              <a:latin typeface="Helvetica" charset="0"/>
              <a:ea typeface="Helvetica" charset="0"/>
              <a:cs typeface="Helvetica" charset="0"/>
            </a:endParaRPr>
          </a:p>
        </p:txBody>
      </p:sp>
      <p:pic>
        <p:nvPicPr>
          <p:cNvPr id="43" name="Immagine 4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429334" y="6772247"/>
            <a:ext cx="2898172" cy="441666"/>
          </a:xfrm>
          <a:prstGeom prst="rect">
            <a:avLst/>
          </a:prstGeom>
        </p:spPr>
      </p:pic>
      <p:pic>
        <p:nvPicPr>
          <p:cNvPr id="2" name="Immagine 1"/>
          <p:cNvPicPr>
            <a:picLocks noChangeAspect="1"/>
          </p:cNvPicPr>
          <p:nvPr/>
        </p:nvPicPr>
        <p:blipFill>
          <a:blip r:embed="rId7"/>
          <a:stretch>
            <a:fillRect/>
          </a:stretch>
        </p:blipFill>
        <p:spPr>
          <a:xfrm>
            <a:off x="7280054" y="4213937"/>
            <a:ext cx="3221999" cy="2496861"/>
          </a:xfrm>
          <a:prstGeom prst="rect">
            <a:avLst/>
          </a:prstGeom>
        </p:spPr>
      </p:pic>
      <p:sp>
        <p:nvSpPr>
          <p:cNvPr id="40" name="CasellaDiTesto 39"/>
          <p:cNvSpPr txBox="1"/>
          <p:nvPr/>
        </p:nvSpPr>
        <p:spPr>
          <a:xfrm>
            <a:off x="3729152" y="5490139"/>
            <a:ext cx="3214237" cy="2013028"/>
          </a:xfrm>
          <a:prstGeom prst="rect">
            <a:avLst/>
          </a:prstGeom>
          <a:noFill/>
        </p:spPr>
        <p:txBody>
          <a:bodyPr wrap="square" lIns="180000" tIns="0" rIns="180000" bIns="180000" rtlCol="0">
            <a:spAutoFit/>
          </a:bodyPr>
          <a:lstStyle/>
          <a:p>
            <a:pPr algn="ctr"/>
            <a:r>
              <a:rPr lang="it-IT" sz="1100" b="1" dirty="0" smtClean="0">
                <a:ea typeface="Helvetica Light" charset="0"/>
                <a:cs typeface="Helvetica Light" charset="0"/>
              </a:rPr>
              <a:t>Parlaci di noi</a:t>
            </a:r>
          </a:p>
          <a:p>
            <a:pPr algn="just"/>
            <a:endParaRPr lang="it-IT" sz="900" dirty="0" smtClean="0">
              <a:ea typeface="Helvetica Light" charset="0"/>
              <a:cs typeface="Helvetica Light" charset="0"/>
            </a:endParaRPr>
          </a:p>
          <a:p>
            <a:pPr algn="just"/>
            <a:r>
              <a:rPr lang="it-IT" sz="900" dirty="0" smtClean="0">
                <a:ea typeface="Helvetica Light" charset="0"/>
                <a:cs typeface="Helvetica Light" charset="0"/>
              </a:rPr>
              <a:t>La Fondazione effettua rilevazioni a campione di </a:t>
            </a:r>
            <a:r>
              <a:rPr lang="it-IT" sz="900" i="1" dirty="0" err="1" smtClean="0">
                <a:ea typeface="Helvetica Light" charset="0"/>
                <a:cs typeface="Helvetica Light" charset="0"/>
              </a:rPr>
              <a:t>Customer</a:t>
            </a:r>
            <a:r>
              <a:rPr lang="it-IT" sz="900" i="1" dirty="0" smtClean="0">
                <a:ea typeface="Helvetica Light" charset="0"/>
                <a:cs typeface="Helvetica Light" charset="0"/>
              </a:rPr>
              <a:t> </a:t>
            </a:r>
            <a:r>
              <a:rPr lang="it-IT" sz="900" i="1" dirty="0" err="1" smtClean="0">
                <a:ea typeface="Helvetica Light" charset="0"/>
                <a:cs typeface="Helvetica Light" charset="0"/>
              </a:rPr>
              <a:t>Satisfaction</a:t>
            </a:r>
            <a:r>
              <a:rPr lang="it-IT" sz="900" i="1" dirty="0" smtClean="0">
                <a:ea typeface="Helvetica Light" charset="0"/>
                <a:cs typeface="Helvetica Light" charset="0"/>
              </a:rPr>
              <a:t>, </a:t>
            </a:r>
            <a:r>
              <a:rPr lang="it-IT" sz="900" dirty="0" smtClean="0">
                <a:ea typeface="Helvetica Light" charset="0"/>
                <a:cs typeface="Helvetica Light" charset="0"/>
              </a:rPr>
              <a:t>perché ritiene importante monitorare il gradimento degli Utenti rispetto i servizi offerti.</a:t>
            </a:r>
            <a:endParaRPr lang="it-IT" sz="900" dirty="0">
              <a:ea typeface="Helvetica Light" charset="0"/>
              <a:cs typeface="Helvetica Light" charset="0"/>
            </a:endParaRPr>
          </a:p>
          <a:p>
            <a:pPr algn="just"/>
            <a:r>
              <a:rPr lang="it-IT" sz="900" dirty="0" smtClean="0">
                <a:ea typeface="Helvetica Light" charset="0"/>
                <a:cs typeface="Helvetica Light" charset="0"/>
              </a:rPr>
              <a:t>L’Ufficio Relazioni con il Pubblico è a sua disposizione per segnalazioni, encomi, reclami, suggerimenti e richieste di informazioni.</a:t>
            </a:r>
          </a:p>
          <a:p>
            <a:pPr algn="just"/>
            <a:endParaRPr lang="it-IT" sz="900" dirty="0" smtClean="0">
              <a:ea typeface="Helvetica Light" charset="0"/>
              <a:cs typeface="Helvetica Light" charset="0"/>
            </a:endParaRPr>
          </a:p>
          <a:p>
            <a:pPr algn="ctr"/>
            <a:r>
              <a:rPr lang="it-IT" sz="900" dirty="0" smtClean="0">
                <a:ea typeface="Helvetica Light" charset="0"/>
                <a:cs typeface="Helvetica Light" charset="0"/>
              </a:rPr>
              <a:t>Dal lunedì al venerdì</a:t>
            </a:r>
          </a:p>
          <a:p>
            <a:pPr algn="ctr"/>
            <a:r>
              <a:rPr lang="it-IT" sz="900" dirty="0" smtClean="0">
                <a:ea typeface="Helvetica Light" charset="0"/>
                <a:cs typeface="Helvetica Light" charset="0"/>
              </a:rPr>
              <a:t>Dalle ore 08:30 alle ore 13:30</a:t>
            </a:r>
          </a:p>
          <a:p>
            <a:pPr algn="ctr"/>
            <a:r>
              <a:rPr lang="it-IT" sz="900" dirty="0" smtClean="0">
                <a:ea typeface="Helvetica Light" charset="0"/>
                <a:cs typeface="Helvetica Light" charset="0"/>
              </a:rPr>
              <a:t>Tel. 0382.503032</a:t>
            </a:r>
          </a:p>
          <a:p>
            <a:pPr algn="ctr"/>
            <a:r>
              <a:rPr lang="it-IT" sz="900" dirty="0" smtClean="0">
                <a:ea typeface="Helvetica Light" charset="0"/>
                <a:cs typeface="Helvetica Light" charset="0"/>
              </a:rPr>
              <a:t>E-mail: </a:t>
            </a:r>
            <a:r>
              <a:rPr lang="it-IT" sz="900" dirty="0" smtClean="0">
                <a:ea typeface="Helvetica Light" charset="0"/>
                <a:cs typeface="Helvetica Light" charset="0"/>
                <a:hlinkClick r:id="rId8"/>
              </a:rPr>
              <a:t>urp@smatteo.pv.it</a:t>
            </a:r>
            <a:endParaRPr lang="it-IT" sz="900" dirty="0">
              <a:ea typeface="Helvetica Light" charset="0"/>
              <a:cs typeface="Helvetica Light" charset="0"/>
            </a:endParaRPr>
          </a:p>
        </p:txBody>
      </p:sp>
      <p:sp>
        <p:nvSpPr>
          <p:cNvPr id="3" name="CasellaDiTesto 2"/>
          <p:cNvSpPr txBox="1"/>
          <p:nvPr/>
        </p:nvSpPr>
        <p:spPr>
          <a:xfrm>
            <a:off x="262551" y="192393"/>
            <a:ext cx="3245161" cy="2800767"/>
          </a:xfrm>
          <a:prstGeom prst="rect">
            <a:avLst/>
          </a:prstGeom>
          <a:noFill/>
        </p:spPr>
        <p:txBody>
          <a:bodyPr wrap="square" rtlCol="0">
            <a:spAutoFit/>
          </a:bodyPr>
          <a:lstStyle/>
          <a:p>
            <a:pPr algn="just"/>
            <a:r>
              <a:rPr lang="it-IT" sz="1100" dirty="0" smtClean="0">
                <a:solidFill>
                  <a:schemeClr val="bg1"/>
                </a:solidFill>
              </a:rPr>
              <a:t>La SC Reumatologia è costituita </a:t>
            </a:r>
            <a:r>
              <a:rPr lang="it-IT" sz="1100" dirty="0">
                <a:solidFill>
                  <a:schemeClr val="bg1"/>
                </a:solidFill>
              </a:rPr>
              <a:t>da un reparto di degenza, da </a:t>
            </a:r>
            <a:r>
              <a:rPr lang="it-IT" sz="1100" dirty="0" err="1">
                <a:solidFill>
                  <a:schemeClr val="bg1"/>
                </a:solidFill>
              </a:rPr>
              <a:t>Macroattività</a:t>
            </a:r>
            <a:r>
              <a:rPr lang="it-IT" sz="1100" dirty="0">
                <a:solidFill>
                  <a:schemeClr val="bg1"/>
                </a:solidFill>
              </a:rPr>
              <a:t> Ambulatoriale ad Alta Intensità Assistenziale e dai seguenti Ambulatori: </a:t>
            </a:r>
            <a:r>
              <a:rPr lang="it-IT" sz="1100" dirty="0" smtClean="0">
                <a:solidFill>
                  <a:schemeClr val="bg1"/>
                </a:solidFill>
              </a:rPr>
              <a:t>Reumatologia </a:t>
            </a:r>
            <a:r>
              <a:rPr lang="it-IT" sz="1100" dirty="0">
                <a:solidFill>
                  <a:schemeClr val="bg1"/>
                </a:solidFill>
              </a:rPr>
              <a:t>Generale (Ambulatorio Divisionale), Artriti Iniziali (</a:t>
            </a:r>
            <a:r>
              <a:rPr lang="it-IT" sz="1100" dirty="0" err="1">
                <a:solidFill>
                  <a:schemeClr val="bg1"/>
                </a:solidFill>
              </a:rPr>
              <a:t>Early</a:t>
            </a:r>
            <a:r>
              <a:rPr lang="it-IT" sz="1100" dirty="0">
                <a:solidFill>
                  <a:schemeClr val="bg1"/>
                </a:solidFill>
              </a:rPr>
              <a:t> </a:t>
            </a:r>
            <a:r>
              <a:rPr lang="it-IT" sz="1100" dirty="0" err="1">
                <a:solidFill>
                  <a:schemeClr val="bg1"/>
                </a:solidFill>
              </a:rPr>
              <a:t>Arthritis</a:t>
            </a:r>
            <a:r>
              <a:rPr lang="it-IT" sz="1100" dirty="0">
                <a:solidFill>
                  <a:schemeClr val="bg1"/>
                </a:solidFill>
              </a:rPr>
              <a:t> Clinic), </a:t>
            </a:r>
            <a:r>
              <a:rPr lang="it-IT" sz="1100" dirty="0" err="1">
                <a:solidFill>
                  <a:schemeClr val="bg1"/>
                </a:solidFill>
              </a:rPr>
              <a:t>Vasculiti</a:t>
            </a:r>
            <a:r>
              <a:rPr lang="it-IT" sz="1100" dirty="0">
                <a:solidFill>
                  <a:schemeClr val="bg1"/>
                </a:solidFill>
              </a:rPr>
              <a:t> Sistemiche e Malattie Rare, Lupus Eritematoso Sistemico e Miositi, Sclerosi Sistemica (</a:t>
            </a:r>
            <a:r>
              <a:rPr lang="it-IT" sz="1100" dirty="0" err="1">
                <a:solidFill>
                  <a:schemeClr val="bg1"/>
                </a:solidFill>
              </a:rPr>
              <a:t>Scleroderma</a:t>
            </a:r>
            <a:r>
              <a:rPr lang="it-IT" sz="1100" dirty="0">
                <a:solidFill>
                  <a:schemeClr val="bg1"/>
                </a:solidFill>
              </a:rPr>
              <a:t> Unit), Terapie Biotecnologiche, Malattie Reumatiche in Gravidanza, Osteoporosi e </a:t>
            </a:r>
            <a:r>
              <a:rPr lang="it-IT" sz="1100" dirty="0" smtClean="0">
                <a:solidFill>
                  <a:schemeClr val="bg1"/>
                </a:solidFill>
              </a:rPr>
              <a:t>Malattie </a:t>
            </a:r>
            <a:r>
              <a:rPr lang="it-IT" sz="1100" dirty="0" err="1" smtClean="0">
                <a:solidFill>
                  <a:schemeClr val="bg1"/>
                </a:solidFill>
              </a:rPr>
              <a:t>Osteometaboliche</a:t>
            </a:r>
            <a:r>
              <a:rPr lang="it-IT" sz="1100" dirty="0" smtClean="0">
                <a:solidFill>
                  <a:schemeClr val="bg1"/>
                </a:solidFill>
              </a:rPr>
              <a:t>, Ambulatori Multidisciplinari.</a:t>
            </a:r>
            <a:r>
              <a:rPr lang="it-IT" sz="1100" dirty="0">
                <a:solidFill>
                  <a:schemeClr val="bg1"/>
                </a:solidFill>
              </a:rPr>
              <a:t/>
            </a:r>
            <a:br>
              <a:rPr lang="it-IT" sz="1100" dirty="0">
                <a:solidFill>
                  <a:schemeClr val="bg1"/>
                </a:solidFill>
              </a:rPr>
            </a:br>
            <a:endParaRPr lang="it-IT" sz="1100" dirty="0" smtClean="0">
              <a:solidFill>
                <a:schemeClr val="bg1"/>
              </a:solidFill>
            </a:endParaRPr>
          </a:p>
          <a:p>
            <a:pPr algn="just"/>
            <a:endParaRPr lang="it-IT" sz="1100" dirty="0" smtClean="0">
              <a:solidFill>
                <a:schemeClr val="bg1"/>
              </a:solidFill>
            </a:endParaRPr>
          </a:p>
          <a:p>
            <a:pPr algn="just"/>
            <a:r>
              <a:rPr lang="it-IT" sz="1100" dirty="0" smtClean="0">
                <a:solidFill>
                  <a:schemeClr val="bg1"/>
                </a:solidFill>
              </a:rPr>
              <a:t>Alla </a:t>
            </a:r>
            <a:r>
              <a:rPr lang="it-IT" sz="1100" dirty="0">
                <a:solidFill>
                  <a:schemeClr val="bg1"/>
                </a:solidFill>
              </a:rPr>
              <a:t>Struttura Complessa sono annesse due </a:t>
            </a:r>
            <a:r>
              <a:rPr lang="it-IT" sz="1100" dirty="0" smtClean="0">
                <a:solidFill>
                  <a:schemeClr val="bg1"/>
                </a:solidFill>
              </a:rPr>
              <a:t>Strutture </a:t>
            </a:r>
            <a:r>
              <a:rPr lang="it-IT" sz="1100" dirty="0">
                <a:solidFill>
                  <a:schemeClr val="bg1"/>
                </a:solidFill>
              </a:rPr>
              <a:t>S</a:t>
            </a:r>
            <a:r>
              <a:rPr lang="it-IT" sz="1100" dirty="0" smtClean="0">
                <a:solidFill>
                  <a:schemeClr val="bg1"/>
                </a:solidFill>
              </a:rPr>
              <a:t>emplici</a:t>
            </a:r>
            <a:r>
              <a:rPr lang="it-IT" sz="1100" dirty="0">
                <a:solidFill>
                  <a:schemeClr val="bg1"/>
                </a:solidFill>
              </a:rPr>
              <a:t>:</a:t>
            </a:r>
          </a:p>
          <a:p>
            <a:pPr marL="171450" indent="-171450" algn="just">
              <a:buFont typeface="Arial" panose="020B0604020202020204" pitchFamily="34" charset="0"/>
              <a:buChar char="•"/>
            </a:pPr>
            <a:r>
              <a:rPr lang="it-IT" sz="1100" dirty="0" smtClean="0">
                <a:solidFill>
                  <a:schemeClr val="bg1"/>
                </a:solidFill>
              </a:rPr>
              <a:t>S.S. </a:t>
            </a:r>
            <a:r>
              <a:rPr lang="it-IT" sz="1100" dirty="0">
                <a:solidFill>
                  <a:schemeClr val="bg1"/>
                </a:solidFill>
              </a:rPr>
              <a:t>Artrite Precoce </a:t>
            </a:r>
            <a:r>
              <a:rPr lang="it-IT" sz="1100" dirty="0" err="1">
                <a:solidFill>
                  <a:schemeClr val="bg1"/>
                </a:solidFill>
              </a:rPr>
              <a:t>Early</a:t>
            </a:r>
            <a:r>
              <a:rPr lang="it-IT" sz="1100" dirty="0">
                <a:solidFill>
                  <a:schemeClr val="bg1"/>
                </a:solidFill>
              </a:rPr>
              <a:t> </a:t>
            </a:r>
            <a:r>
              <a:rPr lang="it-IT" sz="1100" dirty="0" err="1">
                <a:solidFill>
                  <a:schemeClr val="bg1"/>
                </a:solidFill>
              </a:rPr>
              <a:t>Arthritis</a:t>
            </a:r>
            <a:r>
              <a:rPr lang="it-IT" sz="1100" dirty="0">
                <a:solidFill>
                  <a:schemeClr val="bg1"/>
                </a:solidFill>
              </a:rPr>
              <a:t> </a:t>
            </a:r>
            <a:r>
              <a:rPr lang="it-IT" sz="1100" dirty="0" smtClean="0">
                <a:solidFill>
                  <a:schemeClr val="bg1"/>
                </a:solidFill>
              </a:rPr>
              <a:t>Clinic;</a:t>
            </a:r>
          </a:p>
          <a:p>
            <a:pPr marL="171450" indent="-171450" algn="just">
              <a:buFont typeface="Arial" panose="020B0604020202020204" pitchFamily="34" charset="0"/>
              <a:buChar char="•"/>
            </a:pPr>
            <a:r>
              <a:rPr lang="it-IT" sz="1100" dirty="0" smtClean="0">
                <a:solidFill>
                  <a:schemeClr val="bg1"/>
                </a:solidFill>
              </a:rPr>
              <a:t>S.S. Allergologia. </a:t>
            </a:r>
            <a:endParaRPr lang="it-IT" sz="1100" dirty="0">
              <a:solidFill>
                <a:schemeClr val="bg1"/>
              </a:solidFill>
            </a:endParaRPr>
          </a:p>
        </p:txBody>
      </p:sp>
    </p:spTree>
    <p:extLst>
      <p:ext uri="{BB962C8B-B14F-4D97-AF65-F5344CB8AC3E}">
        <p14:creationId xmlns:p14="http://schemas.microsoft.com/office/powerpoint/2010/main" val="7198853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ttangolo 12"/>
          <p:cNvSpPr>
            <a:spLocks/>
          </p:cNvSpPr>
          <p:nvPr/>
        </p:nvSpPr>
        <p:spPr>
          <a:xfrm>
            <a:off x="3725444" y="179999"/>
            <a:ext cx="3221999" cy="720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229085" tIns="229085" rIns="229085" bIns="229085" rtlCol="0" anchor="ctr"/>
          <a:lstStyle/>
          <a:p>
            <a:pPr algn="ctr"/>
            <a:endParaRPr lang="it-IT" sz="1273"/>
          </a:p>
        </p:txBody>
      </p:sp>
      <p:sp>
        <p:nvSpPr>
          <p:cNvPr id="29" name="Rettangolo 28"/>
          <p:cNvSpPr/>
          <p:nvPr/>
        </p:nvSpPr>
        <p:spPr>
          <a:xfrm>
            <a:off x="170443" y="118906"/>
            <a:ext cx="10331999" cy="7224085"/>
          </a:xfrm>
          <a:prstGeom prst="rect">
            <a:avLst/>
          </a:prstGeom>
          <a:solidFill>
            <a:srgbClr val="E4E5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 name="CasellaDiTesto 32"/>
          <p:cNvSpPr txBox="1"/>
          <p:nvPr/>
        </p:nvSpPr>
        <p:spPr>
          <a:xfrm>
            <a:off x="198106" y="1285586"/>
            <a:ext cx="3310936" cy="4744015"/>
          </a:xfrm>
          <a:prstGeom prst="rect">
            <a:avLst/>
          </a:prstGeom>
          <a:solidFill>
            <a:schemeClr val="bg2"/>
          </a:solidFill>
          <a:ln>
            <a:noFill/>
          </a:ln>
        </p:spPr>
        <p:txBody>
          <a:bodyPr wrap="square" lIns="216000" tIns="216000" rIns="216000" bIns="216000" numCol="1" spcCol="540000" rtlCol="0">
            <a:noAutofit/>
          </a:bodyPr>
          <a:lstStyle/>
          <a:p>
            <a:r>
              <a:rPr lang="it-IT" sz="1200" b="1" dirty="0" smtClean="0">
                <a:solidFill>
                  <a:srgbClr val="007743"/>
                </a:solidFill>
                <a:ea typeface="Helvetica Light" charset="0"/>
                <a:cs typeface="Helvetica Light" charset="0"/>
              </a:rPr>
              <a:t>L’Équipe che si prenderà cura di lei</a:t>
            </a:r>
          </a:p>
          <a:p>
            <a:pPr algn="just"/>
            <a:endParaRPr lang="it-IT" sz="1100" b="1" dirty="0" smtClean="0">
              <a:ea typeface="Helvetica Light" charset="0"/>
              <a:cs typeface="Helvetica Light" charset="0"/>
            </a:endParaRPr>
          </a:p>
          <a:p>
            <a:r>
              <a:rPr lang="it-IT" sz="1100" b="1" spc="-10" dirty="0">
                <a:cs typeface="Calibri"/>
              </a:rPr>
              <a:t>Direttore</a:t>
            </a:r>
            <a:r>
              <a:rPr lang="it-IT" sz="1100" b="1" spc="-30" dirty="0">
                <a:cs typeface="Calibri"/>
              </a:rPr>
              <a:t> </a:t>
            </a:r>
            <a:r>
              <a:rPr lang="it-IT" sz="1100" b="1" i="1" spc="-30" dirty="0">
                <a:cs typeface="Calibri"/>
              </a:rPr>
              <a:t>ad interim</a:t>
            </a:r>
            <a:r>
              <a:rPr lang="it-IT" sz="1100" b="1" spc="-30" dirty="0">
                <a:cs typeface="Calibri"/>
              </a:rPr>
              <a:t>: </a:t>
            </a:r>
            <a:r>
              <a:rPr lang="it-IT" sz="1100" dirty="0" smtClean="0"/>
              <a:t>Prof</a:t>
            </a:r>
            <a:r>
              <a:rPr lang="it-IT" sz="1100" dirty="0"/>
              <a:t>. </a:t>
            </a:r>
            <a:r>
              <a:rPr lang="it-IT" sz="1100" dirty="0" smtClean="0"/>
              <a:t>Raffaele Bruno</a:t>
            </a:r>
            <a:endParaRPr lang="it-IT" sz="1100" dirty="0"/>
          </a:p>
          <a:p>
            <a:endParaRPr lang="it-IT" sz="1100" dirty="0"/>
          </a:p>
          <a:p>
            <a:r>
              <a:rPr lang="it-IT" sz="1100" b="1" dirty="0"/>
              <a:t>Dirigenti </a:t>
            </a:r>
            <a:r>
              <a:rPr lang="it-IT" sz="1100" b="1" dirty="0" smtClean="0"/>
              <a:t>Medici</a:t>
            </a:r>
            <a:r>
              <a:rPr lang="it-IT" sz="1100" b="1" dirty="0"/>
              <a:t>	</a:t>
            </a:r>
            <a:endParaRPr lang="it-IT" sz="1100" b="1" dirty="0" smtClean="0"/>
          </a:p>
          <a:p>
            <a:r>
              <a:rPr lang="it-IT" sz="1100" dirty="0"/>
              <a:t>Dr.ssa Francesca Bobbio </a:t>
            </a:r>
            <a:r>
              <a:rPr lang="it-IT" sz="1100" dirty="0" err="1"/>
              <a:t>Pallavicini</a:t>
            </a:r>
            <a:r>
              <a:rPr lang="it-IT" sz="1100" dirty="0"/>
              <a:t>                       </a:t>
            </a:r>
            <a:r>
              <a:rPr lang="it-IT" sz="1100" dirty="0" smtClean="0"/>
              <a:t>Dr.ssa </a:t>
            </a:r>
            <a:r>
              <a:rPr lang="it-IT" sz="1100" dirty="0"/>
              <a:t>Laura </a:t>
            </a:r>
            <a:r>
              <a:rPr lang="it-IT" sz="1100" dirty="0" err="1"/>
              <a:t>Bogliolo</a:t>
            </a:r>
            <a:r>
              <a:rPr lang="it-IT" sz="1100" dirty="0"/>
              <a:t> 		</a:t>
            </a:r>
          </a:p>
          <a:p>
            <a:r>
              <a:rPr lang="it-IT" sz="1100" dirty="0" smtClean="0"/>
              <a:t>Prof.ssa Serena Bugatti</a:t>
            </a:r>
            <a:endParaRPr lang="it-IT" sz="1100" dirty="0"/>
          </a:p>
          <a:p>
            <a:r>
              <a:rPr lang="it-IT" sz="1100" dirty="0" smtClean="0"/>
              <a:t>Prof. </a:t>
            </a:r>
            <a:r>
              <a:rPr lang="it-IT" sz="1100" dirty="0"/>
              <a:t>Lorenzo Cavagna 		</a:t>
            </a:r>
            <a:endParaRPr lang="it-IT" sz="1100" dirty="0" smtClean="0"/>
          </a:p>
          <a:p>
            <a:r>
              <a:rPr lang="it-IT" sz="1100" dirty="0" smtClean="0"/>
              <a:t>Dr.ssa Veronica </a:t>
            </a:r>
            <a:r>
              <a:rPr lang="it-IT" sz="1100" dirty="0" err="1" smtClean="0"/>
              <a:t>Codullo</a:t>
            </a:r>
            <a:endParaRPr lang="it-IT" sz="1100" dirty="0" smtClean="0"/>
          </a:p>
          <a:p>
            <a:r>
              <a:rPr lang="it-IT" sz="1100" dirty="0" smtClean="0"/>
              <a:t>Prof. Antonio Manzo</a:t>
            </a:r>
          </a:p>
          <a:p>
            <a:r>
              <a:rPr lang="it-IT" sz="1100" dirty="0" smtClean="0"/>
              <a:t>Dr.ssa </a:t>
            </a:r>
            <a:r>
              <a:rPr lang="it-IT" sz="1100" dirty="0"/>
              <a:t>Silvia Rossi </a:t>
            </a:r>
          </a:p>
          <a:p>
            <a:endParaRPr lang="it-IT" sz="1100" dirty="0"/>
          </a:p>
          <a:p>
            <a:r>
              <a:rPr lang="it-IT" sz="1100" b="1" dirty="0" smtClean="0"/>
              <a:t>Coordinatori Infermieristici</a:t>
            </a:r>
          </a:p>
          <a:p>
            <a:r>
              <a:rPr lang="it-IT" sz="1100" dirty="0" smtClean="0"/>
              <a:t>Gianfranco </a:t>
            </a:r>
            <a:r>
              <a:rPr lang="it-IT" sz="1100" dirty="0" err="1" smtClean="0"/>
              <a:t>Cucurachi</a:t>
            </a:r>
            <a:r>
              <a:rPr lang="it-IT" sz="1100" dirty="0" smtClean="0"/>
              <a:t> (Reparto)</a:t>
            </a:r>
          </a:p>
          <a:p>
            <a:r>
              <a:rPr lang="it-IT" sz="1100" dirty="0" smtClean="0">
                <a:ea typeface="Helvetica Light" charset="0"/>
                <a:cs typeface="Helvetica Light" charset="0"/>
              </a:rPr>
              <a:t>Laura Vecchio (Ambulatori e DH)</a:t>
            </a:r>
            <a:endParaRPr lang="it-IT" sz="1100" dirty="0">
              <a:ea typeface="Helvetica Light" charset="0"/>
              <a:cs typeface="Helvetica Light" charset="0"/>
            </a:endParaRPr>
          </a:p>
          <a:p>
            <a:pPr algn="just"/>
            <a:endParaRPr lang="it-IT" sz="1100" dirty="0" smtClean="0">
              <a:ea typeface="Helvetica Light" charset="0"/>
              <a:cs typeface="Helvetica Light" charset="0"/>
            </a:endParaRPr>
          </a:p>
          <a:p>
            <a:pPr>
              <a:lnSpc>
                <a:spcPct val="100000"/>
              </a:lnSpc>
            </a:pPr>
            <a:r>
              <a:rPr lang="it-IT" sz="1100" b="1" dirty="0">
                <a:solidFill>
                  <a:srgbClr val="000000"/>
                </a:solidFill>
                <a:ea typeface="Helvetica Light"/>
                <a:cs typeface="Calibri" panose="020F0502020204030204" pitchFamily="34" charset="0"/>
              </a:rPr>
              <a:t>Medici in Formazione</a:t>
            </a:r>
            <a:endParaRPr lang="it-IT" sz="1100" dirty="0">
              <a:cs typeface="Calibri" panose="020F0502020204030204" pitchFamily="34" charset="0"/>
            </a:endParaRPr>
          </a:p>
          <a:p>
            <a:pPr algn="just">
              <a:lnSpc>
                <a:spcPct val="100000"/>
              </a:lnSpc>
            </a:pPr>
            <a:r>
              <a:rPr lang="it-IT" sz="1100" dirty="0">
                <a:solidFill>
                  <a:srgbClr val="000000"/>
                </a:solidFill>
                <a:ea typeface="Helvetica Light"/>
                <a:cs typeface="Calibri" panose="020F0502020204030204" pitchFamily="34" charset="0"/>
              </a:rPr>
              <a:t>La Struttura si avvale della qualificata attività a tempo pieno di Laureati in Medicina e Chirurgia, in formazione, iscritti alla Scuola di Specializzazione che affiancano e coadiuvano i Medici Dirigenti nell’attività assistenziale</a:t>
            </a:r>
            <a:r>
              <a:rPr lang="it-IT" sz="1100" dirty="0" smtClean="0">
                <a:solidFill>
                  <a:srgbClr val="000000"/>
                </a:solidFill>
                <a:ea typeface="Helvetica Light"/>
                <a:cs typeface="Calibri" panose="020F0502020204030204" pitchFamily="34" charset="0"/>
              </a:rPr>
              <a:t>.</a:t>
            </a:r>
            <a:endParaRPr lang="it-IT" sz="1100" dirty="0">
              <a:ea typeface="Helvetica Light" charset="0"/>
              <a:cs typeface="Helvetica Light" charset="0"/>
            </a:endParaRPr>
          </a:p>
          <a:p>
            <a:endParaRPr lang="it-IT" sz="1200" dirty="0" smtClean="0">
              <a:latin typeface="Helvetica Light" charset="0"/>
              <a:ea typeface="Helvetica Light" charset="0"/>
              <a:cs typeface="Helvetica Light" charset="0"/>
            </a:endParaRPr>
          </a:p>
          <a:p>
            <a:endParaRPr lang="it-IT" sz="1200" dirty="0">
              <a:latin typeface="Helvetica Light" charset="0"/>
              <a:ea typeface="Helvetica Light" charset="0"/>
              <a:cs typeface="Helvetica Light" charset="0"/>
            </a:endParaRPr>
          </a:p>
          <a:p>
            <a:endParaRPr lang="it-IT" sz="1200" dirty="0" smtClean="0">
              <a:latin typeface="Helvetica Light" charset="0"/>
              <a:ea typeface="Helvetica Light" charset="0"/>
              <a:cs typeface="Helvetica Light" charset="0"/>
            </a:endParaRPr>
          </a:p>
          <a:p>
            <a:endParaRPr lang="it-IT" sz="1200" dirty="0">
              <a:latin typeface="Helvetica Light" charset="0"/>
              <a:ea typeface="Helvetica Light" charset="0"/>
              <a:cs typeface="Helvetica Light" charset="0"/>
            </a:endParaRPr>
          </a:p>
          <a:p>
            <a:endParaRPr lang="it-IT" sz="1200" dirty="0" smtClean="0">
              <a:latin typeface="Helvetica Light" charset="0"/>
              <a:ea typeface="Helvetica Light" charset="0"/>
              <a:cs typeface="Helvetica Light" charset="0"/>
            </a:endParaRPr>
          </a:p>
          <a:p>
            <a:endParaRPr lang="it-IT" sz="1200" dirty="0">
              <a:latin typeface="Helvetica Light" charset="0"/>
              <a:ea typeface="Helvetica Light" charset="0"/>
              <a:cs typeface="Helvetica Light" charset="0"/>
            </a:endParaRPr>
          </a:p>
          <a:p>
            <a:endParaRPr lang="it-IT" sz="1200" dirty="0">
              <a:latin typeface="Helvetica Light" charset="0"/>
              <a:ea typeface="Helvetica Light" charset="0"/>
              <a:cs typeface="Helvetica Light" charset="0"/>
            </a:endParaRPr>
          </a:p>
          <a:p>
            <a:endParaRPr lang="it-IT" sz="1200" dirty="0" smtClean="0">
              <a:latin typeface="Helvetica Light" charset="0"/>
              <a:ea typeface="Helvetica Light" charset="0"/>
              <a:cs typeface="Helvetica Light" charset="0"/>
            </a:endParaRPr>
          </a:p>
          <a:p>
            <a:endParaRPr lang="it-IT" sz="1200" dirty="0">
              <a:latin typeface="Helvetica Light" charset="0"/>
              <a:ea typeface="Helvetica Light" charset="0"/>
              <a:cs typeface="Helvetica Light" charset="0"/>
            </a:endParaRPr>
          </a:p>
          <a:p>
            <a:endParaRPr lang="it-IT" sz="1200" dirty="0" smtClean="0">
              <a:latin typeface="Helvetica Light" charset="0"/>
              <a:ea typeface="Helvetica Light" charset="0"/>
              <a:cs typeface="Helvetica Light" charset="0"/>
            </a:endParaRPr>
          </a:p>
        </p:txBody>
      </p:sp>
      <p:cxnSp>
        <p:nvCxnSpPr>
          <p:cNvPr id="10" name="Connettore 1 9"/>
          <p:cNvCxnSpPr/>
          <p:nvPr/>
        </p:nvCxnSpPr>
        <p:spPr>
          <a:xfrm>
            <a:off x="3518655" y="1034"/>
            <a:ext cx="0" cy="7559675"/>
          </a:xfrm>
          <a:prstGeom prst="line">
            <a:avLst/>
          </a:prstGeom>
          <a:ln w="9525">
            <a:solidFill>
              <a:srgbClr val="C00000"/>
            </a:solidFill>
            <a:prstDash val="sysDash"/>
          </a:ln>
        </p:spPr>
        <p:style>
          <a:lnRef idx="1">
            <a:schemeClr val="accent1"/>
          </a:lnRef>
          <a:fillRef idx="0">
            <a:schemeClr val="accent1"/>
          </a:fillRef>
          <a:effectRef idx="0">
            <a:schemeClr val="accent1"/>
          </a:effectRef>
          <a:fontRef idx="minor">
            <a:schemeClr val="tx1"/>
          </a:fontRef>
        </p:style>
      </p:cxnSp>
      <p:sp>
        <p:nvSpPr>
          <p:cNvPr id="24" name="CasellaDiTesto 23"/>
          <p:cNvSpPr txBox="1"/>
          <p:nvPr/>
        </p:nvSpPr>
        <p:spPr>
          <a:xfrm>
            <a:off x="170443" y="127958"/>
            <a:ext cx="3338599" cy="1282604"/>
          </a:xfrm>
          <a:prstGeom prst="rect">
            <a:avLst/>
          </a:prstGeom>
          <a:noFill/>
        </p:spPr>
        <p:txBody>
          <a:bodyPr wrap="square" lIns="216000" tIns="216000" rIns="216000" bIns="216000" rtlCol="0">
            <a:spAutoFit/>
          </a:bodyPr>
          <a:lstStyle/>
          <a:p>
            <a:pPr algn="just"/>
            <a:r>
              <a:rPr lang="it-IT" sz="1100" dirty="0" smtClean="0">
                <a:ea typeface="Helvetica" charset="0"/>
                <a:cs typeface="Helvetica" charset="0"/>
              </a:rPr>
              <a:t>Gentile Signora/Gentile Signore,</a:t>
            </a:r>
          </a:p>
          <a:p>
            <a:pPr algn="just"/>
            <a:r>
              <a:rPr lang="it-IT" sz="1100" dirty="0" smtClean="0">
                <a:ea typeface="Helvetica Light" charset="0"/>
                <a:cs typeface="Helvetica" charset="0"/>
              </a:rPr>
              <a:t>nel darle il benvenuto presso la nostra Struttura, il Personale Sanitario ritiene opportuno fornirle alcune informazioni che le saranno utili durante la sua permanenza in Fondazione.</a:t>
            </a:r>
            <a:endParaRPr lang="it-IT" sz="1100" dirty="0">
              <a:ea typeface="Helvetica Light" charset="0"/>
              <a:cs typeface="Helvetica Light" charset="0"/>
            </a:endParaRPr>
          </a:p>
        </p:txBody>
      </p:sp>
      <p:sp>
        <p:nvSpPr>
          <p:cNvPr id="12" name="Rettangolo 11"/>
          <p:cNvSpPr>
            <a:spLocks/>
          </p:cNvSpPr>
          <p:nvPr/>
        </p:nvSpPr>
        <p:spPr>
          <a:xfrm>
            <a:off x="3735057" y="7361730"/>
            <a:ext cx="3221999" cy="1798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229085" tIns="229085" rIns="229085" bIns="229085" rtlCol="0" anchor="ctr"/>
          <a:lstStyle/>
          <a:p>
            <a:pPr algn="ctr"/>
            <a:r>
              <a:rPr lang="it-IT" sz="1100" dirty="0" smtClean="0">
                <a:solidFill>
                  <a:schemeClr val="tx1"/>
                </a:solidFill>
                <a:cs typeface="Helvetica" panose="020B0604020202020204" pitchFamily="34" charset="0"/>
              </a:rPr>
              <a:t>OSI</a:t>
            </a:r>
            <a:r>
              <a:rPr lang="it-IT" sz="1100" dirty="0" smtClean="0">
                <a:solidFill>
                  <a:schemeClr val="tx1"/>
                </a:solidFill>
              </a:rPr>
              <a:t>  055.1   Rev. </a:t>
            </a:r>
            <a:r>
              <a:rPr lang="it-IT" sz="1100" dirty="0" smtClean="0">
                <a:solidFill>
                  <a:schemeClr val="tx1"/>
                </a:solidFill>
              </a:rPr>
              <a:t>2 </a:t>
            </a:r>
            <a:r>
              <a:rPr lang="it-IT" sz="1100" smtClean="0">
                <a:solidFill>
                  <a:schemeClr val="tx1"/>
                </a:solidFill>
              </a:rPr>
              <a:t>del </a:t>
            </a:r>
            <a:r>
              <a:rPr lang="it-IT" sz="1100" smtClean="0">
                <a:solidFill>
                  <a:schemeClr val="tx1"/>
                </a:solidFill>
              </a:rPr>
              <a:t>07/05/2025</a:t>
            </a:r>
            <a:endParaRPr lang="it-IT" sz="1100" dirty="0">
              <a:solidFill>
                <a:schemeClr val="tx1"/>
              </a:solidFill>
            </a:endParaRPr>
          </a:p>
        </p:txBody>
      </p:sp>
      <p:cxnSp>
        <p:nvCxnSpPr>
          <p:cNvPr id="14" name="Connettore 1 13"/>
          <p:cNvCxnSpPr/>
          <p:nvPr/>
        </p:nvCxnSpPr>
        <p:spPr>
          <a:xfrm>
            <a:off x="7127628" y="0"/>
            <a:ext cx="0" cy="7559675"/>
          </a:xfrm>
          <a:prstGeom prst="line">
            <a:avLst/>
          </a:prstGeom>
          <a:ln w="9525">
            <a:solidFill>
              <a:srgbClr val="C00000"/>
            </a:solidFill>
            <a:prstDash val="sysDash"/>
          </a:ln>
        </p:spPr>
        <p:style>
          <a:lnRef idx="1">
            <a:schemeClr val="accent1"/>
          </a:lnRef>
          <a:fillRef idx="0">
            <a:schemeClr val="accent1"/>
          </a:fillRef>
          <a:effectRef idx="0">
            <a:schemeClr val="accent1"/>
          </a:effectRef>
          <a:fontRef idx="minor">
            <a:schemeClr val="tx1"/>
          </a:fontRef>
        </p:style>
      </p:cxnSp>
      <p:sp>
        <p:nvSpPr>
          <p:cNvPr id="2" name="CasellaDiTesto 1"/>
          <p:cNvSpPr txBox="1"/>
          <p:nvPr/>
        </p:nvSpPr>
        <p:spPr>
          <a:xfrm>
            <a:off x="3518655" y="126755"/>
            <a:ext cx="3599360" cy="7271221"/>
          </a:xfrm>
          <a:prstGeom prst="rect">
            <a:avLst/>
          </a:prstGeom>
          <a:noFill/>
        </p:spPr>
        <p:txBody>
          <a:bodyPr wrap="square" rtlCol="0">
            <a:spAutoFit/>
          </a:bodyPr>
          <a:lstStyle/>
          <a:p>
            <a:r>
              <a:rPr lang="it-IT" sz="1200" b="1" dirty="0">
                <a:solidFill>
                  <a:srgbClr val="007743"/>
                </a:solidFill>
                <a:ea typeface="Helvetica Light" charset="0"/>
                <a:cs typeface="Helvetica Light" charset="0"/>
              </a:rPr>
              <a:t>Che cosa </a:t>
            </a:r>
            <a:r>
              <a:rPr lang="it-IT" sz="1200" b="1" dirty="0" smtClean="0">
                <a:solidFill>
                  <a:srgbClr val="007743"/>
                </a:solidFill>
                <a:ea typeface="Helvetica Light" charset="0"/>
                <a:cs typeface="Helvetica Light" charset="0"/>
              </a:rPr>
              <a:t>facciamo</a:t>
            </a:r>
          </a:p>
          <a:p>
            <a:endParaRPr lang="it-IT" sz="1200" b="1" dirty="0" smtClean="0">
              <a:solidFill>
                <a:srgbClr val="007743"/>
              </a:solidFill>
              <a:ea typeface="Helvetica Light" charset="0"/>
              <a:cs typeface="Helvetica Light" charset="0"/>
            </a:endParaRPr>
          </a:p>
          <a:p>
            <a:pPr algn="just"/>
            <a:r>
              <a:rPr lang="it-IT" sz="900" b="1" dirty="0" smtClean="0">
                <a:cs typeface="Helvetica" panose="020B0604020202020204" pitchFamily="34" charset="0"/>
              </a:rPr>
              <a:t>Attività </a:t>
            </a:r>
            <a:r>
              <a:rPr lang="it-IT" sz="900" b="1" dirty="0">
                <a:cs typeface="Helvetica" panose="020B0604020202020204" pitchFamily="34" charset="0"/>
              </a:rPr>
              <a:t>in regime di ricovero</a:t>
            </a:r>
          </a:p>
          <a:p>
            <a:pPr algn="just"/>
            <a:r>
              <a:rPr lang="it-IT" sz="900" dirty="0">
                <a:cs typeface="Helvetica" panose="020B0604020202020204" pitchFamily="34" charset="0"/>
              </a:rPr>
              <a:t>L'attività assistenziale di degenza è rivolta prevalentemente a persone  che presentano patologie reumatiche complesse o loro complicanze severe. Il procedimento diagnostico e l’approccio terapeutico vengono condotti utilizzando le più moderne tecnologie, secondo linee guida internazionali, alla cui realizzazione hanno spesso contribuito componenti dello staff e la collaborazione a richiesta di altri Medici Specialisti. L’obiettivo è la gestione diagnostica e terapeutica nella sua globalità, sempre al  massimo livello di affidabilità e aggiornamento specialistico non limitato ai soli aspetti reumatologici. </a:t>
            </a:r>
            <a:endParaRPr lang="it-IT" sz="900" dirty="0" smtClean="0">
              <a:cs typeface="Helvetica" panose="020B0604020202020204" pitchFamily="34" charset="0"/>
            </a:endParaRPr>
          </a:p>
          <a:p>
            <a:pPr algn="just"/>
            <a:r>
              <a:rPr lang="it-IT" sz="900" dirty="0" smtClean="0">
                <a:cs typeface="Helvetica" panose="020B0604020202020204" pitchFamily="34" charset="0"/>
              </a:rPr>
              <a:t>La </a:t>
            </a:r>
            <a:r>
              <a:rPr lang="it-IT" sz="900" dirty="0">
                <a:cs typeface="Helvetica" panose="020B0604020202020204" pitchFamily="34" charset="0"/>
              </a:rPr>
              <a:t>Clinica possiede competenze particolarmente avanzate in settori chiave della Reumatologia e particolarmente complessi quali le poliartriti, le connettiviti e le </a:t>
            </a:r>
            <a:r>
              <a:rPr lang="it-IT" sz="900" dirty="0" err="1">
                <a:cs typeface="Helvetica" panose="020B0604020202020204" pitchFamily="34" charset="0"/>
              </a:rPr>
              <a:t>vasculiti</a:t>
            </a:r>
            <a:r>
              <a:rPr lang="it-IT" sz="900" dirty="0">
                <a:cs typeface="Helvetica" panose="020B0604020202020204" pitchFamily="34" charset="0"/>
              </a:rPr>
              <a:t> sistemiche. Dopo la dimissione, viene garantita la possibilità di effettuare visite di controllo presso i diversi  ambulatori della clinica, selezionati per patologie.</a:t>
            </a:r>
          </a:p>
          <a:p>
            <a:r>
              <a:rPr lang="it-IT" sz="900" dirty="0"/>
              <a:t> </a:t>
            </a:r>
            <a:endParaRPr lang="it-IT" sz="900" dirty="0">
              <a:cs typeface="Helvetica" pitchFamily="34" charset="0"/>
            </a:endParaRPr>
          </a:p>
          <a:p>
            <a:pPr algn="just"/>
            <a:r>
              <a:rPr lang="it-IT" sz="900" b="1" dirty="0">
                <a:cs typeface="Helvetica" pitchFamily="34" charset="0"/>
              </a:rPr>
              <a:t>Attività ambulatoriale</a:t>
            </a:r>
          </a:p>
          <a:p>
            <a:pPr algn="just"/>
            <a:r>
              <a:rPr lang="it-IT" sz="900" dirty="0">
                <a:cs typeface="Helvetica" pitchFamily="34" charset="0"/>
              </a:rPr>
              <a:t>Gli ambulatori sono a disposizione sia per visite di controllo sia per l'inquadramento diagnostico e terapeutico di pazienti provenienti dal territorio o da altri </a:t>
            </a:r>
            <a:r>
              <a:rPr lang="it-IT" sz="900" dirty="0" smtClean="0">
                <a:cs typeface="Helvetica" pitchFamily="34" charset="0"/>
              </a:rPr>
              <a:t>ospedali </a:t>
            </a:r>
            <a:r>
              <a:rPr lang="it-IT" sz="900" dirty="0">
                <a:cs typeface="Helvetica" pitchFamily="34" charset="0"/>
              </a:rPr>
              <a:t>e ambulatori. Ai pazienti affetti da artriti iniziali, sclerosi sistemica, lupus eritematoso sistemico, connettiviti e </a:t>
            </a:r>
            <a:r>
              <a:rPr lang="it-IT" sz="900" dirty="0" err="1">
                <a:cs typeface="Helvetica" panose="020B0604020202020204" pitchFamily="34" charset="0"/>
              </a:rPr>
              <a:t>vasculiti</a:t>
            </a:r>
            <a:r>
              <a:rPr lang="it-IT" sz="900" dirty="0">
                <a:cs typeface="Helvetica" panose="020B0604020202020204" pitchFamily="34" charset="0"/>
              </a:rPr>
              <a:t>, gravidanze nelle malattie  autoimmuni, malattie </a:t>
            </a:r>
            <a:r>
              <a:rPr lang="it-IT" sz="900" dirty="0" err="1">
                <a:cs typeface="Helvetica" panose="020B0604020202020204" pitchFamily="34" charset="0"/>
              </a:rPr>
              <a:t>osteometaboliche</a:t>
            </a:r>
            <a:r>
              <a:rPr lang="it-IT" sz="900" dirty="0">
                <a:cs typeface="Helvetica" panose="020B0604020202020204" pitchFamily="34" charset="0"/>
              </a:rPr>
              <a:t> sono dedicati specifici ambulatori</a:t>
            </a:r>
            <a:r>
              <a:rPr lang="it-IT" sz="900" b="1" dirty="0">
                <a:cs typeface="Helvetica" panose="020B0604020202020204" pitchFamily="34" charset="0"/>
              </a:rPr>
              <a:t>, </a:t>
            </a:r>
            <a:r>
              <a:rPr lang="it-IT" sz="900" dirty="0">
                <a:cs typeface="Helvetica" panose="020B0604020202020204" pitchFamily="34" charset="0"/>
              </a:rPr>
              <a:t>in grado di assicurare in modo completo l'esecuzione degli esami richiesti per l'inquadramento diagnostico e la successiva gestione clinica di elevata competenza specialistica.</a:t>
            </a:r>
          </a:p>
          <a:p>
            <a:r>
              <a:rPr lang="it-IT" sz="900" dirty="0"/>
              <a:t> </a:t>
            </a:r>
            <a:endParaRPr lang="it-IT" sz="900" b="1" dirty="0">
              <a:cs typeface="Helvetica" pitchFamily="34" charset="0"/>
            </a:endParaRPr>
          </a:p>
          <a:p>
            <a:r>
              <a:rPr lang="it-IT" sz="900" b="1" dirty="0" smtClean="0">
                <a:cs typeface="Helvetica" pitchFamily="34" charset="0"/>
              </a:rPr>
              <a:t>Ricerca </a:t>
            </a:r>
            <a:r>
              <a:rPr lang="it-IT" sz="900" b="1" dirty="0">
                <a:cs typeface="Helvetica" pitchFamily="34" charset="0"/>
              </a:rPr>
              <a:t>Scientifica</a:t>
            </a:r>
          </a:p>
          <a:p>
            <a:pPr algn="just"/>
            <a:r>
              <a:rPr lang="it-IT" sz="900" dirty="0">
                <a:cs typeface="Helvetica" pitchFamily="34" charset="0"/>
              </a:rPr>
              <a:t>La </a:t>
            </a:r>
            <a:r>
              <a:rPr lang="it-IT" sz="900" dirty="0" smtClean="0">
                <a:cs typeface="Helvetica" pitchFamily="34" charset="0"/>
              </a:rPr>
              <a:t>struttura </a:t>
            </a:r>
            <a:r>
              <a:rPr lang="it-IT" sz="900" dirty="0">
                <a:cs typeface="Helvetica" pitchFamily="34" charset="0"/>
              </a:rPr>
              <a:t>dispone di </a:t>
            </a:r>
            <a:r>
              <a:rPr lang="it-IT" sz="900" dirty="0" smtClean="0">
                <a:cs typeface="Helvetica" pitchFamily="34" charset="0"/>
              </a:rPr>
              <a:t>laboratori </a:t>
            </a:r>
            <a:r>
              <a:rPr lang="it-IT" sz="900" dirty="0">
                <a:cs typeface="Helvetica" pitchFamily="34" charset="0"/>
              </a:rPr>
              <a:t>per la ricerca clinica e sperimentale in concerto con l’Università di Pavia. Si eseguono tecniche per la rilevazione di  autoanticorpi e altre proteine nel siero e nel liquido sinoviale ed analisi tissutali, attraverso immunoistochimica, immunofluorescenza, estrazioni cellulari, indagini </a:t>
            </a:r>
            <a:r>
              <a:rPr lang="it-IT" sz="900" dirty="0" err="1">
                <a:cs typeface="Helvetica" panose="020B0604020202020204" pitchFamily="34" charset="0"/>
              </a:rPr>
              <a:t>immunofenotipiche</a:t>
            </a:r>
            <a:r>
              <a:rPr lang="it-IT" sz="900" dirty="0">
                <a:cs typeface="Helvetica" panose="020B0604020202020204" pitchFamily="34" charset="0"/>
              </a:rPr>
              <a:t> e tecniche di biologia molecolare. L’attività di ricerca del laboratorio si propone di approfondire lo studio dei meccanismi fisiopatologici delle malattie infiammatorie croniche di interesse reumatologico con la principale finalità di identificare nuovi bersagli terapeutici di diretta applicazione </a:t>
            </a:r>
            <a:r>
              <a:rPr lang="it-IT" sz="900" dirty="0" smtClean="0">
                <a:cs typeface="Helvetica" panose="020B0604020202020204" pitchFamily="34" charset="0"/>
              </a:rPr>
              <a:t>clinica. La </a:t>
            </a:r>
            <a:r>
              <a:rPr lang="it-IT" sz="900" dirty="0">
                <a:cs typeface="Helvetica" panose="020B0604020202020204" pitchFamily="34" charset="0"/>
              </a:rPr>
              <a:t>ricerca è svolta in collaborazione anche  con numerose istituzioni nazionali ed estere. </a:t>
            </a:r>
            <a:endParaRPr lang="it-IT" sz="900" dirty="0" smtClean="0">
              <a:cs typeface="Helvetica" panose="020B0604020202020204" pitchFamily="34" charset="0"/>
            </a:endParaRPr>
          </a:p>
          <a:p>
            <a:pPr algn="just"/>
            <a:r>
              <a:rPr lang="it-IT" sz="900" dirty="0" smtClean="0">
                <a:cs typeface="Helvetica" panose="020B0604020202020204" pitchFamily="34" charset="0"/>
              </a:rPr>
              <a:t>La struttura coordina </a:t>
            </a:r>
            <a:r>
              <a:rPr lang="it-IT" sz="900" dirty="0">
                <a:cs typeface="Helvetica" panose="020B0604020202020204" pitchFamily="34" charset="0"/>
              </a:rPr>
              <a:t>studi clinici </a:t>
            </a:r>
            <a:r>
              <a:rPr lang="it-IT" sz="900" dirty="0" smtClean="0">
                <a:cs typeface="Helvetica" panose="020B0604020202020204" pitchFamily="34" charset="0"/>
              </a:rPr>
              <a:t>e </a:t>
            </a:r>
            <a:r>
              <a:rPr lang="it-IT" sz="900" dirty="0">
                <a:cs typeface="Helvetica" panose="020B0604020202020204" pitchFamily="34" charset="0"/>
              </a:rPr>
              <a:t>registri di  malattie, nazionali ed internazionali. </a:t>
            </a:r>
          </a:p>
          <a:p>
            <a:pPr algn="just"/>
            <a:endParaRPr lang="it-IT" sz="1050" b="1" dirty="0" smtClean="0">
              <a:cs typeface="Helvetica" pitchFamily="34" charset="0"/>
            </a:endParaRPr>
          </a:p>
          <a:p>
            <a:pPr algn="just"/>
            <a:r>
              <a:rPr lang="it-IT" sz="900" b="1" dirty="0" smtClean="0">
                <a:cs typeface="Helvetica" pitchFamily="34" charset="0"/>
              </a:rPr>
              <a:t>Attività </a:t>
            </a:r>
            <a:r>
              <a:rPr lang="it-IT" sz="900" b="1" dirty="0">
                <a:cs typeface="Helvetica" pitchFamily="34" charset="0"/>
              </a:rPr>
              <a:t>didattica </a:t>
            </a:r>
          </a:p>
          <a:p>
            <a:pPr algn="just"/>
            <a:r>
              <a:rPr lang="it-IT" sz="900" dirty="0">
                <a:cs typeface="Helvetica" pitchFamily="34" charset="0"/>
              </a:rPr>
              <a:t>Il personale medico della struttura svolge attività didattica nei confronti degli studenti della Facoltà di Medicina e Chirurgia, oltre che di numerose Scuole di Specializzazione e corsi di laurea delle professioni sanitarie dell' Università degli Studi di Pavia. </a:t>
            </a:r>
          </a:p>
          <a:p>
            <a:pPr algn="just"/>
            <a:r>
              <a:rPr lang="it-IT" sz="900" dirty="0">
                <a:cs typeface="Helvetica" pitchFamily="34" charset="0"/>
              </a:rPr>
              <a:t>Il Personale universitario della struttura include un professore ordinario, due professori associati e tre ricercatori universitari. </a:t>
            </a:r>
          </a:p>
        </p:txBody>
      </p:sp>
      <p:sp>
        <p:nvSpPr>
          <p:cNvPr id="3" name="CasellaDiTesto 2"/>
          <p:cNvSpPr txBox="1"/>
          <p:nvPr/>
        </p:nvSpPr>
        <p:spPr>
          <a:xfrm>
            <a:off x="7137242" y="36226"/>
            <a:ext cx="3365200" cy="7409721"/>
          </a:xfrm>
          <a:prstGeom prst="rect">
            <a:avLst/>
          </a:prstGeom>
          <a:noFill/>
        </p:spPr>
        <p:txBody>
          <a:bodyPr wrap="square" rtlCol="0">
            <a:spAutoFit/>
          </a:bodyPr>
          <a:lstStyle/>
          <a:p>
            <a:pPr algn="just"/>
            <a:endParaRPr lang="it-IT" sz="900" dirty="0" smtClean="0">
              <a:cs typeface="Helvetica" pitchFamily="34" charset="0"/>
            </a:endParaRPr>
          </a:p>
          <a:p>
            <a:pPr algn="just"/>
            <a:r>
              <a:rPr lang="it-IT" sz="900" b="1" dirty="0">
                <a:cs typeface="Helvetica" pitchFamily="34" charset="0"/>
              </a:rPr>
              <a:t>Attività clinica</a:t>
            </a:r>
          </a:p>
          <a:p>
            <a:pPr algn="just"/>
            <a:r>
              <a:rPr lang="it-IT" sz="900" dirty="0"/>
              <a:t>L’attività clinica è rivolta a: </a:t>
            </a:r>
          </a:p>
          <a:p>
            <a:pPr marL="171450" indent="-171450" algn="just">
              <a:buFont typeface="Arial" panose="020B0604020202020204" pitchFamily="34" charset="0"/>
              <a:buChar char="•"/>
            </a:pPr>
            <a:r>
              <a:rPr lang="it-IT" sz="900" dirty="0"/>
              <a:t>diagnosi e cura delle patologie di pertinenza </a:t>
            </a:r>
            <a:r>
              <a:rPr lang="it-IT" sz="900" dirty="0" smtClean="0"/>
              <a:t>reumatologica;</a:t>
            </a:r>
          </a:p>
          <a:p>
            <a:pPr marL="171450" indent="-171450" algn="just">
              <a:buFont typeface="Arial" panose="020B0604020202020204" pitchFamily="34" charset="0"/>
              <a:buChar char="•"/>
            </a:pPr>
            <a:r>
              <a:rPr lang="it-IT" sz="900" dirty="0" smtClean="0"/>
              <a:t>diagnosi </a:t>
            </a:r>
            <a:r>
              <a:rPr lang="it-IT" sz="900" dirty="0"/>
              <a:t>e cura di altre patologie di interesse </a:t>
            </a:r>
            <a:r>
              <a:rPr lang="it-IT" sz="900" dirty="0" smtClean="0"/>
              <a:t>internistico;</a:t>
            </a:r>
          </a:p>
          <a:p>
            <a:pPr marL="171450" indent="-171450" algn="just">
              <a:buFont typeface="Arial" panose="020B0604020202020204" pitchFamily="34" charset="0"/>
              <a:buChar char="•"/>
            </a:pPr>
            <a:r>
              <a:rPr lang="it-IT" sz="900" dirty="0" smtClean="0"/>
              <a:t>diagnosi </a:t>
            </a:r>
            <a:r>
              <a:rPr lang="it-IT" sz="900" dirty="0"/>
              <a:t>e cura di malattie immunologiche sistemiche.</a:t>
            </a:r>
          </a:p>
          <a:p>
            <a:pPr algn="just"/>
            <a:endParaRPr lang="it-IT" sz="900" dirty="0" smtClean="0"/>
          </a:p>
          <a:p>
            <a:pPr algn="just"/>
            <a:r>
              <a:rPr lang="it-IT" sz="900" dirty="0" smtClean="0"/>
              <a:t>Essa </a:t>
            </a:r>
            <a:r>
              <a:rPr lang="it-IT" sz="900" dirty="0"/>
              <a:t>include: </a:t>
            </a:r>
          </a:p>
          <a:p>
            <a:pPr marL="171450" indent="-171450" algn="just">
              <a:buFont typeface="Arial" panose="020B0604020202020204" pitchFamily="34" charset="0"/>
              <a:buChar char="•"/>
            </a:pPr>
            <a:r>
              <a:rPr lang="it-IT" sz="900" dirty="0"/>
              <a:t>artrocentesi ed esame microscopico del liquido </a:t>
            </a:r>
            <a:r>
              <a:rPr lang="it-IT" sz="900" dirty="0" smtClean="0"/>
              <a:t>sinoviale;</a:t>
            </a:r>
          </a:p>
          <a:p>
            <a:pPr marL="171450" indent="-171450" algn="just">
              <a:buFont typeface="Arial" panose="020B0604020202020204" pitchFamily="34" charset="0"/>
              <a:buChar char="•"/>
            </a:pPr>
            <a:r>
              <a:rPr lang="it-IT" sz="900" dirty="0" smtClean="0"/>
              <a:t>terapia </a:t>
            </a:r>
            <a:r>
              <a:rPr lang="it-IT" sz="900" dirty="0"/>
              <a:t>infiltrativa intra- e </a:t>
            </a:r>
            <a:r>
              <a:rPr lang="it-IT" sz="900" dirty="0" smtClean="0"/>
              <a:t>peri-articolare;</a:t>
            </a:r>
          </a:p>
          <a:p>
            <a:pPr marL="171450" indent="-171450" algn="just">
              <a:buFont typeface="Arial" panose="020B0604020202020204" pitchFamily="34" charset="0"/>
              <a:buChar char="•"/>
            </a:pPr>
            <a:r>
              <a:rPr lang="it-IT" sz="900" dirty="0" smtClean="0"/>
              <a:t>esame </a:t>
            </a:r>
            <a:r>
              <a:rPr lang="it-IT" sz="900" dirty="0"/>
              <a:t>del liquido </a:t>
            </a:r>
            <a:r>
              <a:rPr lang="it-IT" sz="900" dirty="0" smtClean="0"/>
              <a:t>sinoviale;</a:t>
            </a:r>
          </a:p>
          <a:p>
            <a:pPr marL="171450" indent="-171450" algn="just">
              <a:buFont typeface="Arial" panose="020B0604020202020204" pitchFamily="34" charset="0"/>
              <a:buChar char="•"/>
            </a:pPr>
            <a:r>
              <a:rPr lang="it-IT" sz="900" dirty="0" smtClean="0"/>
              <a:t>ecografia </a:t>
            </a:r>
            <a:r>
              <a:rPr lang="it-IT" sz="900" dirty="0"/>
              <a:t>articolare e </a:t>
            </a:r>
            <a:r>
              <a:rPr lang="it-IT" sz="900" dirty="0" smtClean="0"/>
              <a:t>tendinea;</a:t>
            </a:r>
          </a:p>
          <a:p>
            <a:pPr marL="171450" indent="-171450" algn="just">
              <a:buFont typeface="Arial" panose="020B0604020202020204" pitchFamily="34" charset="0"/>
              <a:buChar char="•"/>
            </a:pPr>
            <a:r>
              <a:rPr lang="it-IT" sz="900" dirty="0" smtClean="0"/>
              <a:t>ecografia </a:t>
            </a:r>
            <a:r>
              <a:rPr lang="it-IT" sz="900" dirty="0"/>
              <a:t>interventistica </a:t>
            </a:r>
            <a:r>
              <a:rPr lang="it-IT" sz="900" dirty="0" smtClean="0"/>
              <a:t>reumatologica;</a:t>
            </a:r>
          </a:p>
          <a:p>
            <a:pPr marL="171450" indent="-171450" algn="just">
              <a:buFont typeface="Arial" panose="020B0604020202020204" pitchFamily="34" charset="0"/>
              <a:buChar char="•"/>
            </a:pPr>
            <a:r>
              <a:rPr lang="it-IT" sz="900" dirty="0" smtClean="0"/>
              <a:t>ecografia </a:t>
            </a:r>
            <a:r>
              <a:rPr lang="it-IT" sz="900" dirty="0"/>
              <a:t>arterie </a:t>
            </a:r>
            <a:r>
              <a:rPr lang="it-IT" sz="900" dirty="0" smtClean="0"/>
              <a:t>temporali;</a:t>
            </a:r>
          </a:p>
          <a:p>
            <a:pPr marL="171450" indent="-171450" algn="just">
              <a:buFont typeface="Arial" panose="020B0604020202020204" pitchFamily="34" charset="0"/>
              <a:buChar char="•"/>
            </a:pPr>
            <a:r>
              <a:rPr lang="it-IT" sz="900" dirty="0" smtClean="0"/>
              <a:t>biopsie </a:t>
            </a:r>
            <a:r>
              <a:rPr lang="it-IT" sz="900" dirty="0"/>
              <a:t>mini-invasive sinoviali e </a:t>
            </a:r>
            <a:r>
              <a:rPr lang="it-IT" sz="900" dirty="0" smtClean="0"/>
              <a:t>salivari;</a:t>
            </a:r>
          </a:p>
          <a:p>
            <a:pPr marL="171450" indent="-171450" algn="just">
              <a:buFont typeface="Arial" panose="020B0604020202020204" pitchFamily="34" charset="0"/>
              <a:buChar char="•"/>
            </a:pPr>
            <a:r>
              <a:rPr lang="it-IT" sz="900" dirty="0" smtClean="0"/>
              <a:t>biopsie muscolari;</a:t>
            </a:r>
          </a:p>
          <a:p>
            <a:pPr marL="171450" indent="-171450" algn="just">
              <a:buFont typeface="Arial" panose="020B0604020202020204" pitchFamily="34" charset="0"/>
              <a:buChar char="•"/>
            </a:pPr>
            <a:r>
              <a:rPr lang="it-IT" sz="900" dirty="0" err="1" smtClean="0"/>
              <a:t>capillaroscopia</a:t>
            </a:r>
            <a:r>
              <a:rPr lang="it-IT" sz="900" dirty="0" smtClean="0"/>
              <a:t>;</a:t>
            </a:r>
          </a:p>
          <a:p>
            <a:pPr marL="171450" indent="-171450" algn="just">
              <a:buFont typeface="Arial" panose="020B0604020202020204" pitchFamily="34" charset="0"/>
              <a:buChar char="•"/>
            </a:pPr>
            <a:r>
              <a:rPr lang="it-IT" sz="900" dirty="0" smtClean="0"/>
              <a:t>densitometria </a:t>
            </a:r>
            <a:r>
              <a:rPr lang="it-IT" sz="900" dirty="0" smtClean="0"/>
              <a:t>ossea (c.d. MOC);</a:t>
            </a:r>
            <a:endParaRPr lang="it-IT" sz="900" dirty="0" smtClean="0"/>
          </a:p>
          <a:p>
            <a:pPr marL="171450" indent="-171450" algn="just">
              <a:buFont typeface="Arial" panose="020B0604020202020204" pitchFamily="34" charset="0"/>
              <a:buChar char="•"/>
            </a:pPr>
            <a:r>
              <a:rPr lang="it-IT" sz="900" dirty="0" smtClean="0"/>
              <a:t>terapia </a:t>
            </a:r>
            <a:r>
              <a:rPr lang="it-IT" sz="900" dirty="0" err="1"/>
              <a:t>infusiva</a:t>
            </a:r>
            <a:r>
              <a:rPr lang="it-IT" sz="900" dirty="0"/>
              <a:t> </a:t>
            </a:r>
            <a:r>
              <a:rPr lang="it-IT" sz="900" dirty="0" smtClean="0"/>
              <a:t>monitorizzata;</a:t>
            </a:r>
          </a:p>
          <a:p>
            <a:pPr marL="171450" indent="-171450" algn="just">
              <a:buFont typeface="Arial" panose="020B0604020202020204" pitchFamily="34" charset="0"/>
              <a:buChar char="•"/>
            </a:pPr>
            <a:r>
              <a:rPr lang="it-IT" sz="900" dirty="0" smtClean="0"/>
              <a:t>medicazione </a:t>
            </a:r>
            <a:r>
              <a:rPr lang="it-IT" sz="900" dirty="0"/>
              <a:t>e pulizia di ferita </a:t>
            </a:r>
            <a:r>
              <a:rPr lang="it-IT" sz="900" dirty="0" smtClean="0"/>
              <a:t>superficiale;</a:t>
            </a:r>
          </a:p>
          <a:p>
            <a:pPr marL="171450" indent="-171450" algn="just">
              <a:buFont typeface="Arial" panose="020B0604020202020204" pitchFamily="34" charset="0"/>
              <a:buChar char="•"/>
            </a:pPr>
            <a:r>
              <a:rPr lang="it-IT" sz="900" dirty="0" smtClean="0"/>
              <a:t>prelievo </a:t>
            </a:r>
            <a:r>
              <a:rPr lang="it-IT" sz="900" dirty="0"/>
              <a:t>di sangue venoso.  </a:t>
            </a:r>
          </a:p>
          <a:p>
            <a:pPr algn="just"/>
            <a:endParaRPr lang="it-IT" sz="900" dirty="0" smtClean="0"/>
          </a:p>
          <a:p>
            <a:pPr algn="just"/>
            <a:r>
              <a:rPr lang="it-IT" sz="900" dirty="0" smtClean="0"/>
              <a:t>Le</a:t>
            </a:r>
            <a:r>
              <a:rPr lang="it-IT" sz="900" dirty="0"/>
              <a:t> principali patologie trattate comprendono tutte le malattie osteoarticolari non di pertinenza chirurgica e le malattie autoimmuni sistemiche, con particolare riferimento a:</a:t>
            </a:r>
          </a:p>
          <a:p>
            <a:pPr marL="171450" indent="-171450" algn="just">
              <a:buFont typeface="Arial" panose="020B0604020202020204" pitchFamily="34" charset="0"/>
              <a:buChar char="•"/>
            </a:pPr>
            <a:r>
              <a:rPr lang="it-IT" sz="900" dirty="0"/>
              <a:t>artrite </a:t>
            </a:r>
            <a:r>
              <a:rPr lang="it-IT" sz="900" dirty="0" smtClean="0"/>
              <a:t>reumatoide;</a:t>
            </a:r>
          </a:p>
          <a:p>
            <a:pPr marL="171450" indent="-171450" algn="just">
              <a:buFont typeface="Arial" panose="020B0604020202020204" pitchFamily="34" charset="0"/>
              <a:buChar char="•"/>
            </a:pPr>
            <a:r>
              <a:rPr lang="it-IT" sz="900" dirty="0" smtClean="0"/>
              <a:t>spondiloartriti sieronegative;</a:t>
            </a:r>
          </a:p>
          <a:p>
            <a:pPr marL="171450" indent="-171450" algn="just">
              <a:buFont typeface="Arial" panose="020B0604020202020204" pitchFamily="34" charset="0"/>
              <a:buChar char="•"/>
            </a:pPr>
            <a:r>
              <a:rPr lang="it-IT" sz="900" dirty="0" smtClean="0"/>
              <a:t>artrosi </a:t>
            </a:r>
            <a:r>
              <a:rPr lang="it-IT" sz="900" dirty="0"/>
              <a:t>e reumatismi </a:t>
            </a:r>
            <a:r>
              <a:rPr lang="it-IT" sz="900" dirty="0" smtClean="0"/>
              <a:t>extra-articolari;</a:t>
            </a:r>
          </a:p>
          <a:p>
            <a:pPr marL="171450" indent="-171450" algn="just">
              <a:buFont typeface="Arial" panose="020B0604020202020204" pitchFamily="34" charset="0"/>
              <a:buChar char="•"/>
            </a:pPr>
            <a:r>
              <a:rPr lang="it-IT" sz="900" dirty="0" err="1" smtClean="0"/>
              <a:t>vasculiti</a:t>
            </a:r>
            <a:r>
              <a:rPr lang="it-IT" sz="900" dirty="0" smtClean="0"/>
              <a:t> sistemiche;</a:t>
            </a:r>
          </a:p>
          <a:p>
            <a:pPr marL="171450" indent="-171450" algn="just">
              <a:buFont typeface="Arial" panose="020B0604020202020204" pitchFamily="34" charset="0"/>
              <a:buChar char="•"/>
            </a:pPr>
            <a:r>
              <a:rPr lang="it-IT" sz="900" dirty="0" smtClean="0"/>
              <a:t>connettiviti </a:t>
            </a:r>
            <a:r>
              <a:rPr lang="it-IT" sz="900" dirty="0"/>
              <a:t>sistemiche (lupus eritematoso sistemico, sindrome di </a:t>
            </a:r>
            <a:r>
              <a:rPr lang="it-IT" sz="900" dirty="0" err="1"/>
              <a:t>Sjogren</a:t>
            </a:r>
            <a:r>
              <a:rPr lang="it-IT" sz="900" dirty="0"/>
              <a:t>, sclerosi sistemica, connettivite indifferenziata, sindrome da </a:t>
            </a:r>
            <a:r>
              <a:rPr lang="it-IT" sz="900" dirty="0" err="1"/>
              <a:t>antifosfolipidi</a:t>
            </a:r>
            <a:r>
              <a:rPr lang="it-IT" sz="900" dirty="0"/>
              <a:t>, poli/</a:t>
            </a:r>
            <a:r>
              <a:rPr lang="it-IT" sz="900" dirty="0" err="1"/>
              <a:t>dermato</a:t>
            </a:r>
            <a:r>
              <a:rPr lang="it-IT" sz="900" dirty="0"/>
              <a:t>-miosite</a:t>
            </a:r>
            <a:r>
              <a:rPr lang="it-IT" sz="900" dirty="0" smtClean="0"/>
              <a:t>);</a:t>
            </a:r>
          </a:p>
          <a:p>
            <a:pPr marL="171450" indent="-171450" algn="just">
              <a:buFont typeface="Arial" panose="020B0604020202020204" pitchFamily="34" charset="0"/>
              <a:buChar char="•"/>
            </a:pPr>
            <a:r>
              <a:rPr lang="it-IT" sz="900" dirty="0" smtClean="0"/>
              <a:t>gotta </a:t>
            </a:r>
            <a:r>
              <a:rPr lang="it-IT" sz="900" dirty="0"/>
              <a:t>e artriti </a:t>
            </a:r>
            <a:r>
              <a:rPr lang="it-IT" sz="900" dirty="0" smtClean="0"/>
              <a:t>microcristalline;</a:t>
            </a:r>
          </a:p>
          <a:p>
            <a:pPr marL="171450" indent="-171450" algn="just">
              <a:buFont typeface="Arial" panose="020B0604020202020204" pitchFamily="34" charset="0"/>
              <a:buChar char="•"/>
            </a:pPr>
            <a:r>
              <a:rPr lang="it-IT" sz="900" dirty="0" err="1" smtClean="0"/>
              <a:t>polimialgia</a:t>
            </a:r>
            <a:r>
              <a:rPr lang="it-IT" sz="900" dirty="0" smtClean="0"/>
              <a:t> </a:t>
            </a:r>
            <a:r>
              <a:rPr lang="it-IT" sz="900" dirty="0"/>
              <a:t>reumatica </a:t>
            </a:r>
            <a:r>
              <a:rPr lang="it-IT" sz="900" dirty="0" smtClean="0"/>
              <a:t>osteoporosi;</a:t>
            </a:r>
          </a:p>
          <a:p>
            <a:pPr marL="171450" indent="-171450" algn="just">
              <a:buFont typeface="Arial" panose="020B0604020202020204" pitchFamily="34" charset="0"/>
              <a:buChar char="•"/>
            </a:pPr>
            <a:r>
              <a:rPr lang="it-IT" sz="900" dirty="0" smtClean="0"/>
              <a:t>osteoporosi;</a:t>
            </a:r>
          </a:p>
          <a:p>
            <a:pPr marL="171450" indent="-171450" algn="just">
              <a:buFont typeface="Arial" panose="020B0604020202020204" pitchFamily="34" charset="0"/>
              <a:buChar char="•"/>
            </a:pPr>
            <a:r>
              <a:rPr lang="it-IT" sz="900" dirty="0" err="1" smtClean="0"/>
              <a:t>fibromialgia</a:t>
            </a:r>
            <a:r>
              <a:rPr lang="it-IT" sz="900" dirty="0"/>
              <a:t>.</a:t>
            </a:r>
          </a:p>
          <a:p>
            <a:pPr algn="just"/>
            <a:endParaRPr lang="it-IT" sz="1050" b="1" dirty="0" smtClean="0">
              <a:solidFill>
                <a:srgbClr val="007743"/>
              </a:solidFill>
              <a:ea typeface="Helvetica Light" charset="0"/>
              <a:cs typeface="Helvetica Light" charset="0"/>
            </a:endParaRPr>
          </a:p>
          <a:p>
            <a:pPr algn="just"/>
            <a:endParaRPr lang="it-IT" sz="1050" b="1" dirty="0">
              <a:solidFill>
                <a:srgbClr val="007743"/>
              </a:solidFill>
              <a:ea typeface="Helvetica Light" charset="0"/>
              <a:cs typeface="Helvetica Light" charset="0"/>
            </a:endParaRPr>
          </a:p>
          <a:p>
            <a:r>
              <a:rPr lang="it-IT" sz="1200" b="1" dirty="0" smtClean="0">
                <a:solidFill>
                  <a:srgbClr val="007743"/>
                </a:solidFill>
                <a:ea typeface="Helvetica Light" charset="0"/>
                <a:cs typeface="Helvetica Light" charset="0"/>
              </a:rPr>
              <a:t>La Struttura </a:t>
            </a:r>
            <a:endParaRPr lang="it-IT" sz="1200" b="1" dirty="0">
              <a:solidFill>
                <a:srgbClr val="007743"/>
              </a:solidFill>
              <a:ea typeface="Helvetica Light" charset="0"/>
              <a:cs typeface="Helvetica Light" charset="0"/>
            </a:endParaRPr>
          </a:p>
          <a:p>
            <a:endParaRPr lang="it-IT" sz="1050" b="1" dirty="0">
              <a:solidFill>
                <a:srgbClr val="007743"/>
              </a:solidFill>
              <a:ea typeface="Helvetica Light" charset="0"/>
              <a:cs typeface="Helvetica Light" charset="0"/>
            </a:endParaRPr>
          </a:p>
          <a:p>
            <a:r>
              <a:rPr lang="it-IT" sz="900" dirty="0">
                <a:cs typeface="Helvetica" panose="020B0604020202020204" pitchFamily="34" charset="0"/>
              </a:rPr>
              <a:t>La </a:t>
            </a:r>
            <a:r>
              <a:rPr lang="it-IT" sz="900" dirty="0" smtClean="0">
                <a:cs typeface="Helvetica" panose="020B0604020202020204" pitchFamily="34" charset="0"/>
              </a:rPr>
              <a:t>struttura dispone </a:t>
            </a:r>
            <a:r>
              <a:rPr lang="it-IT" sz="900" dirty="0">
                <a:cs typeface="Helvetica" panose="020B0604020202020204" pitchFamily="34" charset="0"/>
              </a:rPr>
              <a:t>di un reparto di degenza composto da:</a:t>
            </a:r>
          </a:p>
          <a:p>
            <a:pPr marL="171450" indent="-171450">
              <a:buFont typeface="Arial" panose="020B0604020202020204" pitchFamily="34" charset="0"/>
              <a:buChar char="•"/>
            </a:pPr>
            <a:r>
              <a:rPr lang="it-IT" sz="900" dirty="0" smtClean="0">
                <a:cs typeface="Helvetica" panose="020B0604020202020204" pitchFamily="34" charset="0"/>
              </a:rPr>
              <a:t>7 </a:t>
            </a:r>
            <a:r>
              <a:rPr lang="it-IT" sz="900" dirty="0">
                <a:cs typeface="Helvetica" panose="020B0604020202020204" pitchFamily="34" charset="0"/>
              </a:rPr>
              <a:t>camere a 2 letti e 2 camere </a:t>
            </a:r>
            <a:r>
              <a:rPr lang="it-IT" sz="900" dirty="0" smtClean="0">
                <a:cs typeface="Helvetica" panose="020B0604020202020204" pitchFamily="34" charset="0"/>
              </a:rPr>
              <a:t>singole (per pazienti </a:t>
            </a:r>
            <a:r>
              <a:rPr lang="it-IT" sz="900" dirty="0">
                <a:cs typeface="Helvetica" panose="020B0604020202020204" pitchFamily="34" charset="0"/>
              </a:rPr>
              <a:t>in isolamento) per un totale di 16 posti </a:t>
            </a:r>
            <a:r>
              <a:rPr lang="it-IT" sz="900" dirty="0" smtClean="0">
                <a:cs typeface="Helvetica" panose="020B0604020202020204" pitchFamily="34" charset="0"/>
              </a:rPr>
              <a:t>letto;</a:t>
            </a:r>
          </a:p>
          <a:p>
            <a:pPr marL="171450" indent="-171450">
              <a:buFont typeface="Arial" panose="020B0604020202020204" pitchFamily="34" charset="0"/>
              <a:buChar char="•"/>
            </a:pPr>
            <a:r>
              <a:rPr lang="it-IT" sz="900" dirty="0" err="1" smtClean="0">
                <a:cs typeface="Helvetica" panose="020B0604020202020204" pitchFamily="34" charset="0"/>
              </a:rPr>
              <a:t>Day</a:t>
            </a:r>
            <a:r>
              <a:rPr lang="it-IT" sz="900" dirty="0" smtClean="0">
                <a:cs typeface="Helvetica" panose="020B0604020202020204" pitchFamily="34" charset="0"/>
              </a:rPr>
              <a:t> </a:t>
            </a:r>
            <a:r>
              <a:rPr lang="it-IT" sz="900" dirty="0">
                <a:cs typeface="Helvetica" panose="020B0604020202020204" pitchFamily="34" charset="0"/>
              </a:rPr>
              <a:t>Hospital/MAC con posti letto a </a:t>
            </a:r>
            <a:r>
              <a:rPr lang="it-IT" sz="900" dirty="0" smtClean="0">
                <a:cs typeface="Helvetica" panose="020B0604020202020204" pitchFamily="34" charset="0"/>
              </a:rPr>
              <a:t>scopo </a:t>
            </a:r>
            <a:r>
              <a:rPr lang="it-IT" sz="900" dirty="0">
                <a:cs typeface="Helvetica" panose="020B0604020202020204" pitchFamily="34" charset="0"/>
              </a:rPr>
              <a:t>diagnostico e </a:t>
            </a:r>
            <a:r>
              <a:rPr lang="it-IT" sz="900" dirty="0" smtClean="0">
                <a:cs typeface="Helvetica" panose="020B0604020202020204" pitchFamily="34" charset="0"/>
              </a:rPr>
              <a:t>terapeutico;</a:t>
            </a:r>
          </a:p>
          <a:p>
            <a:pPr marL="171450" indent="-171450">
              <a:buFont typeface="Arial" panose="020B0604020202020204" pitchFamily="34" charset="0"/>
              <a:buChar char="•"/>
            </a:pPr>
            <a:r>
              <a:rPr lang="it-IT" sz="900" dirty="0" smtClean="0">
                <a:cs typeface="Helvetica" panose="020B0604020202020204" pitchFamily="34" charset="0"/>
              </a:rPr>
              <a:t>8 Ambulatori;</a:t>
            </a:r>
          </a:p>
          <a:p>
            <a:pPr marL="171450" indent="-171450">
              <a:buFont typeface="Arial" panose="020B0604020202020204" pitchFamily="34" charset="0"/>
              <a:buChar char="•"/>
            </a:pPr>
            <a:r>
              <a:rPr lang="it-IT" sz="900" dirty="0" smtClean="0">
                <a:cs typeface="Helvetica" panose="020B0604020202020204" pitchFamily="34" charset="0"/>
              </a:rPr>
              <a:t>Servizi </a:t>
            </a:r>
            <a:r>
              <a:rPr lang="it-IT" sz="900" dirty="0">
                <a:cs typeface="Helvetica" panose="020B0604020202020204" pitchFamily="34" charset="0"/>
              </a:rPr>
              <a:t>di diagnostica strumentale dedicata</a:t>
            </a:r>
          </a:p>
          <a:p>
            <a:r>
              <a:rPr lang="it-IT" sz="900" dirty="0"/>
              <a:t> </a:t>
            </a:r>
          </a:p>
          <a:p>
            <a:pPr algn="just"/>
            <a:r>
              <a:rPr lang="it-IT" sz="900" dirty="0">
                <a:ea typeface="Helvetica Light" charset="0"/>
                <a:cs typeface="Helvetica" panose="020B0604020202020204" pitchFamily="34" charset="0"/>
              </a:rPr>
              <a:t>Le più aggiornate competenze cliniche ed un costante impegno relazionale nel rapporto medico-paziente consentono la migliore qualità delle cure associate al coinvolgimento informato dell’utente nel pieno rispetto delle persone che si rivolgono alla </a:t>
            </a:r>
            <a:r>
              <a:rPr lang="it-IT" sz="900" dirty="0" smtClean="0">
                <a:ea typeface="Helvetica Light" charset="0"/>
                <a:cs typeface="Helvetica" panose="020B0604020202020204" pitchFamily="34" charset="0"/>
              </a:rPr>
              <a:t>struttura.</a:t>
            </a:r>
            <a:endParaRPr lang="it-IT" sz="900" b="1" dirty="0">
              <a:ea typeface="Helvetica Light" charset="0"/>
              <a:cs typeface="Helvetica" panose="020B0604020202020204" pitchFamily="34" charset="0"/>
            </a:endParaRPr>
          </a:p>
        </p:txBody>
      </p:sp>
    </p:spTree>
    <p:extLst>
      <p:ext uri="{BB962C8B-B14F-4D97-AF65-F5344CB8AC3E}">
        <p14:creationId xmlns:p14="http://schemas.microsoft.com/office/powerpoint/2010/main" val="197457147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i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3080</TotalTime>
  <Words>1078</Words>
  <Application>Microsoft Office PowerPoint</Application>
  <PresentationFormat>Personalizzato</PresentationFormat>
  <Paragraphs>141</Paragraphs>
  <Slides>2</Slides>
  <Notes>2</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vt:i4>
      </vt:variant>
    </vt:vector>
  </HeadingPairs>
  <TitlesOfParts>
    <vt:vector size="8" baseType="lpstr">
      <vt:lpstr>Arial</vt:lpstr>
      <vt:lpstr>Calibri</vt:lpstr>
      <vt:lpstr>Calibri Light</vt:lpstr>
      <vt:lpstr>Helvetica</vt:lpstr>
      <vt:lpstr>Helvetica Light</vt:lpstr>
      <vt:lpstr>Tema di Office</vt:lpstr>
      <vt:lpstr>Presentazione standard di PowerPoint</vt:lpstr>
      <vt:lpstr>Presentazione standard di PowerPoint</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[inserisci il testo]</dc:title>
  <dc:creator>Utente di Microsoft Office</dc:creator>
  <cp:lastModifiedBy>Alfonsin Paula Gisele</cp:lastModifiedBy>
  <cp:revision>123</cp:revision>
  <dcterms:created xsi:type="dcterms:W3CDTF">2015-07-08T12:22:08Z</dcterms:created>
  <dcterms:modified xsi:type="dcterms:W3CDTF">2025-05-07T10:53:05Z</dcterms:modified>
</cp:coreProperties>
</file>